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0" r:id="rId6"/>
    <p:sldMasterId id="2147483700" r:id="rId7"/>
    <p:sldMasterId id="2147483721" r:id="rId8"/>
    <p:sldMasterId id="2147483733" r:id="rId9"/>
  </p:sldMasterIdLst>
  <p:notesMasterIdLst>
    <p:notesMasterId r:id="rId88"/>
  </p:notesMasterIdLst>
  <p:sldIdLst>
    <p:sldId id="315" r:id="rId10"/>
    <p:sldId id="297" r:id="rId11"/>
    <p:sldId id="299" r:id="rId12"/>
    <p:sldId id="300" r:id="rId13"/>
    <p:sldId id="301" r:id="rId14"/>
    <p:sldId id="302" r:id="rId15"/>
    <p:sldId id="303" r:id="rId16"/>
    <p:sldId id="355" r:id="rId17"/>
    <p:sldId id="383" r:id="rId18"/>
    <p:sldId id="308" r:id="rId19"/>
    <p:sldId id="310" r:id="rId20"/>
    <p:sldId id="309" r:id="rId21"/>
    <p:sldId id="265" r:id="rId22"/>
    <p:sldId id="311" r:id="rId23"/>
    <p:sldId id="312" r:id="rId24"/>
    <p:sldId id="313" r:id="rId25"/>
    <p:sldId id="314" r:id="rId26"/>
    <p:sldId id="316" r:id="rId27"/>
    <p:sldId id="317" r:id="rId28"/>
    <p:sldId id="318" r:id="rId29"/>
    <p:sldId id="319" r:id="rId30"/>
    <p:sldId id="320" r:id="rId31"/>
    <p:sldId id="357" r:id="rId32"/>
    <p:sldId id="356" r:id="rId33"/>
    <p:sldId id="358" r:id="rId34"/>
    <p:sldId id="321" r:id="rId35"/>
    <p:sldId id="322" r:id="rId36"/>
    <p:sldId id="323" r:id="rId37"/>
    <p:sldId id="336" r:id="rId38"/>
    <p:sldId id="337" r:id="rId39"/>
    <p:sldId id="338" r:id="rId40"/>
    <p:sldId id="340" r:id="rId41"/>
    <p:sldId id="341" r:id="rId42"/>
    <p:sldId id="342" r:id="rId43"/>
    <p:sldId id="324" r:id="rId44"/>
    <p:sldId id="325" r:id="rId45"/>
    <p:sldId id="326" r:id="rId46"/>
    <p:sldId id="359" r:id="rId47"/>
    <p:sldId id="327" r:id="rId48"/>
    <p:sldId id="328" r:id="rId49"/>
    <p:sldId id="329" r:id="rId50"/>
    <p:sldId id="330" r:id="rId51"/>
    <p:sldId id="331" r:id="rId52"/>
    <p:sldId id="344" r:id="rId53"/>
    <p:sldId id="346" r:id="rId54"/>
    <p:sldId id="347" r:id="rId55"/>
    <p:sldId id="381" r:id="rId56"/>
    <p:sldId id="348" r:id="rId57"/>
    <p:sldId id="349" r:id="rId58"/>
    <p:sldId id="350" r:id="rId59"/>
    <p:sldId id="351" r:id="rId60"/>
    <p:sldId id="262" r:id="rId61"/>
    <p:sldId id="352" r:id="rId62"/>
    <p:sldId id="257" r:id="rId63"/>
    <p:sldId id="353" r:id="rId64"/>
    <p:sldId id="334" r:id="rId65"/>
    <p:sldId id="384" r:id="rId66"/>
    <p:sldId id="385" r:id="rId67"/>
    <p:sldId id="360" r:id="rId68"/>
    <p:sldId id="259" r:id="rId69"/>
    <p:sldId id="361" r:id="rId70"/>
    <p:sldId id="380" r:id="rId71"/>
    <p:sldId id="362" r:id="rId72"/>
    <p:sldId id="363" r:id="rId73"/>
    <p:sldId id="364" r:id="rId74"/>
    <p:sldId id="365" r:id="rId75"/>
    <p:sldId id="282" r:id="rId76"/>
    <p:sldId id="285" r:id="rId77"/>
    <p:sldId id="366" r:id="rId78"/>
    <p:sldId id="288" r:id="rId79"/>
    <p:sldId id="289" r:id="rId80"/>
    <p:sldId id="291" r:id="rId81"/>
    <p:sldId id="292" r:id="rId82"/>
    <p:sldId id="294" r:id="rId83"/>
    <p:sldId id="367" r:id="rId84"/>
    <p:sldId id="368" r:id="rId85"/>
    <p:sldId id="369" r:id="rId86"/>
    <p:sldId id="370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4" autoAdjust="0"/>
    <p:restoredTop sz="94796" autoAdjust="0"/>
  </p:normalViewPr>
  <p:slideViewPr>
    <p:cSldViewPr snapToGrid="0">
      <p:cViewPr varScale="1">
        <p:scale>
          <a:sx n="78" d="100"/>
          <a:sy n="78" d="100"/>
        </p:scale>
        <p:origin x="64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slide" Target="slides/slide67.xml"/><Relationship Id="rId84" Type="http://schemas.openxmlformats.org/officeDocument/2006/relationships/slide" Target="slides/slide75.xml"/><Relationship Id="rId89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71" Type="http://schemas.openxmlformats.org/officeDocument/2006/relationships/slide" Target="slides/slide62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87" Type="http://schemas.openxmlformats.org/officeDocument/2006/relationships/slide" Target="slides/slide78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90" Type="http://schemas.openxmlformats.org/officeDocument/2006/relationships/viewProps" Target="viewProp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DD53B-FE8B-4146-97F3-5044398C5D56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642F-5FB2-46E8-BE85-2E977AA7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6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C8689-8455-3546-ADF9-3B7273760F66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7597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919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67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94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281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655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241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672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181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478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84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22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09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409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2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0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국부 응답 정규화 계층은 국부 입력 영역에 대해 정규화함으로써 일종의 </a:t>
            </a:r>
            <a:r>
              <a:rPr lang="en-US" altLang="ko-KR" dirty="0"/>
              <a:t>"</a:t>
            </a:r>
            <a:r>
              <a:rPr lang="ko-KR" altLang="en-US" dirty="0"/>
              <a:t>측면 억제</a:t>
            </a:r>
            <a:r>
              <a:rPr lang="en-US" altLang="ko-KR" dirty="0"/>
              <a:t>"</a:t>
            </a:r>
            <a:r>
              <a:rPr lang="ko-KR" altLang="en-US" dirty="0"/>
              <a:t>를 수행한다</a:t>
            </a:r>
            <a:r>
              <a:rPr lang="en-US" altLang="ko-KR" dirty="0"/>
              <a:t>. ACROSS_CHANNELS </a:t>
            </a:r>
            <a:r>
              <a:rPr lang="ko-KR" altLang="en-US" dirty="0"/>
              <a:t>모드에서 로컬 영역은 근처 채널을 가로 질러 확장되지만 공간 범위는 없습니다 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local_size</a:t>
            </a:r>
            <a:r>
              <a:rPr lang="en-US" altLang="ko-KR" dirty="0"/>
              <a:t> x 1 x 1 </a:t>
            </a:r>
            <a:r>
              <a:rPr lang="ko-KR" altLang="en-US" dirty="0"/>
              <a:t>모양</a:t>
            </a:r>
            <a:r>
              <a:rPr lang="en-US" altLang="ko-KR" dirty="0"/>
              <a:t>). WITHIN_CHANNEL </a:t>
            </a:r>
            <a:r>
              <a:rPr lang="ko-KR" altLang="en-US" dirty="0"/>
              <a:t>모드에서 로컬 영역은 공간적으로 확장되지만 별도의 채널에 있습니다 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모양은 </a:t>
            </a:r>
            <a:r>
              <a:rPr lang="en-US" altLang="ko-KR" dirty="0"/>
              <a:t>1 x </a:t>
            </a:r>
            <a:r>
              <a:rPr lang="en-US" altLang="ko-KR" dirty="0" err="1"/>
              <a:t>local_size</a:t>
            </a:r>
            <a:r>
              <a:rPr lang="en-US" altLang="ko-KR" dirty="0"/>
              <a:t> x </a:t>
            </a:r>
            <a:r>
              <a:rPr lang="en-US" altLang="ko-KR" dirty="0" err="1"/>
              <a:t>local_size</a:t>
            </a:r>
            <a:r>
              <a:rPr lang="ko-KR" altLang="en-US" dirty="0"/>
              <a:t>입니다</a:t>
            </a:r>
            <a:r>
              <a:rPr lang="en-US" altLang="ko-KR" dirty="0"/>
              <a:t>). </a:t>
            </a:r>
            <a:r>
              <a:rPr lang="ko-KR" altLang="en-US" dirty="0"/>
              <a:t>각 입력 값을로 나눕니다</a:t>
            </a:r>
            <a:r>
              <a:rPr lang="en-US" altLang="ko-KR" dirty="0"/>
              <a:t>. </a:t>
            </a:r>
            <a:r>
              <a:rPr lang="ko-KR" altLang="en-US" dirty="0"/>
              <a:t>여기서 각 로컬 영역의 크기는 합이 해당 값을 중심으로하는 영역에 적용됩니다 </a:t>
            </a:r>
            <a:r>
              <a:rPr lang="en-US" altLang="ko-KR" dirty="0"/>
              <a:t>(</a:t>
            </a:r>
            <a:r>
              <a:rPr lang="ko-KR" altLang="en-US" dirty="0"/>
              <a:t>필요한 경우 제로 패딩이 추가됨</a:t>
            </a:r>
            <a:r>
              <a:rPr lang="en-US" altLang="ko-KR" dirty="0"/>
              <a:t>).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82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E642F-5FB2-46E8-BE85-2E977AA7C24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98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79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671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39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E642F-5FB2-46E8-BE85-2E977AA7C2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39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2397" y="510892"/>
            <a:ext cx="3694924" cy="1106467"/>
            <a:chOff x="2259103" y="1830030"/>
            <a:chExt cx="4155143" cy="1244282"/>
          </a:xfrm>
        </p:grpSpPr>
        <p:pic>
          <p:nvPicPr>
            <p:cNvPr id="7" name="Grafik 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18582" y="1835080"/>
              <a:ext cx="2195664" cy="12354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9103" y="1830030"/>
              <a:ext cx="1875331" cy="1244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3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1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33411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436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847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17314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99322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2055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6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latinLnBrk="0"/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2194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9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87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EE2F71-FE4E-0B4D-B212-A08545143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138987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6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391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69215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6823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734" y="6418818"/>
            <a:ext cx="567265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80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131" y="2449477"/>
            <a:ext cx="2972455" cy="1972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A21A0-7B05-CF48-8B34-56B2784FD7A3}"/>
              </a:ext>
            </a:extLst>
          </p:cNvPr>
          <p:cNvSpPr txBox="1"/>
          <p:nvPr userDrawn="1"/>
        </p:nvSpPr>
        <p:spPr>
          <a:xfrm>
            <a:off x="5989873" y="3321385"/>
            <a:ext cx="3828577" cy="46186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defTabSz="609585" latinLnBrk="0">
              <a:lnSpc>
                <a:spcPct val="70000"/>
              </a:lnSpc>
            </a:pPr>
            <a:r>
              <a:rPr lang="en-US" sz="7200" dirty="0">
                <a:solidFill>
                  <a:srgbClr val="FFFFFF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Artificial </a:t>
            </a:r>
          </a:p>
          <a:p>
            <a:pPr defTabSz="609585" latinLnBrk="0">
              <a:lnSpc>
                <a:spcPct val="70000"/>
              </a:lnSpc>
            </a:pPr>
            <a:r>
              <a:rPr lang="en-US" sz="7200" dirty="0">
                <a:solidFill>
                  <a:srgbClr val="FFFFFF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48700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50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0" y="6284165"/>
            <a:ext cx="11248101" cy="123175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rgbClr val="93A0A7"/>
                </a:solidFill>
                <a:latin typeface="+mn-lt"/>
              </a:defRPr>
            </a:lvl1pPr>
            <a:lvl2pPr marL="228594" indent="-152396">
              <a:defRPr sz="1200"/>
            </a:lvl2pPr>
            <a:lvl3pPr marL="457189" indent="-152396">
              <a:defRPr sz="1200"/>
            </a:lvl3pPr>
            <a:lvl4pPr marL="685783" indent="-152396">
              <a:defRPr sz="1200"/>
            </a:lvl4pPr>
            <a:lvl5pPr marL="914377" indent="-152396">
              <a:defRPr sz="1200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11797792" y="6553185"/>
            <a:ext cx="170987" cy="164148"/>
          </a:xfrm>
          <a:prstGeom prst="rect">
            <a:avLst/>
          </a:prstGeom>
        </p:spPr>
        <p:txBody>
          <a:bodyPr/>
          <a:lstStyle/>
          <a:p>
            <a:pPr defTabSz="609585" eaLnBrk="0" fontAlgn="base" latinLnBrk="0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altLang="ko-KR">
                <a:solidFill>
                  <a:prstClr val="black"/>
                </a:solidFill>
              </a:rPr>
              <a:pPr defTabSz="609585" eaLnBrk="0" fontAlgn="base" latinLnBrk="0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9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16" y="626675"/>
            <a:ext cx="2353443" cy="11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057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33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24874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81889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09585" latinLnBrk="0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21309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90688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black"/>
                </a:solidFill>
              </a:rPr>
              <a:pPr defTabSz="609585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1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405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368022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6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851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45144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85494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91228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latinLnBrk="0"/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29313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961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54324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 latinLnBrk="0"/>
            <a:fld id="{EE2556C5-CE8C-6547-B838-EA80C61A4AF7}" type="slidenum">
              <a:rPr lang="en-US">
                <a:solidFill>
                  <a:prstClr val="white"/>
                </a:solidFill>
              </a:rPr>
              <a:pPr defTabSz="609585" latinLnBrk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12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9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2232" y="2715834"/>
            <a:ext cx="8967536" cy="830997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46100" dir="2700000" algn="tl" rotWithShape="0">
              <a:schemeClr val="tx1">
                <a:alpha val="43000"/>
              </a:schemeClr>
            </a:outerShdw>
          </a:effectLst>
        </p:spPr>
        <p:txBody>
          <a:bodyPr vert="horz" wrap="square" lIns="365760" tIns="0" rIns="365760" bIns="9144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75000"/>
              </a:lnSpc>
              <a:defRPr lang="en-US" sz="7186" b="1" kern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rgbClr val="FFFFFF"/>
                </a:solidFill>
                <a:effectLst>
                  <a:outerShdw blurRad="444500" dir="2700000" algn="tl" rotWithShape="0">
                    <a:schemeClr val="tx1">
                      <a:alpha val="26000"/>
                    </a:schemeClr>
                  </a:outerShdw>
                </a:effectLst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[section break slide]</a:t>
            </a:r>
          </a:p>
        </p:txBody>
      </p:sp>
    </p:spTree>
    <p:extLst>
      <p:ext uri="{BB962C8B-B14F-4D97-AF65-F5344CB8AC3E}">
        <p14:creationId xmlns:p14="http://schemas.microsoft.com/office/powerpoint/2010/main" val="99383477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86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14856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6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0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23414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67612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5292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rgbClr val="003C71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5441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05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4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7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3581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94190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148046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00408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1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8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45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prstClr val="white"/>
                </a:solidFill>
              </a:rPr>
              <a:pPr/>
              <a:t>‹#›</a:t>
            </a:fld>
            <a:endParaRPr lang="e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693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3251-2201-4381-9097-4142454E9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23138-43AB-45DF-9A02-FD1648EB3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5D599-795F-47DC-94A4-5C1FCD59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21B2E-DA19-4C65-AD6D-81AC0C3BF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CE88C-665D-43C6-96AD-08105413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081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CCFE-8066-408A-858E-A1B32E3F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DA51-69E1-4823-A76C-9038AA2B6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7E77C-E860-4D12-B20C-2E37A487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9ECAC-0E10-43EE-94F9-63D62559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BA3B-98BB-4A8C-B2C1-4299A58E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483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688A-6E46-4BB5-AF09-BB9F1DEB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E513F-2CA3-4698-9F75-0F77F066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DD13D-686E-4235-941E-C2C7216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ED75B-2212-43A5-B4CA-1B81711F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00C3-3DFB-4310-BAAC-2D38918F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290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C27D-11FF-4375-9272-41276ED6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C9F6-5B5C-4276-86F0-2A2E0D39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ED939-2EFD-4BB3-BDC6-9C27276CC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6357C-8952-49EA-A2E7-07C2FEBF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59A2-A90F-40E7-928D-5C0720C3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2BC2C-0DCF-4804-827B-2B0D4F6F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800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C6B7-56FA-4ED3-A743-5DA44A3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799DF-CB43-48AA-A6B8-6B54560D4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73B7D-1816-46B1-97CD-CF645EFA7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FEAEF-07A3-43AD-8E30-3EE53C481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7DFF31-B9B1-47D1-9FE2-E5B50B000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88994-1FD1-4B6C-9A73-602DB4838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4D4CA9-EB97-4A40-BF85-AC28E251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C2D1B-3CF3-434C-8254-5FC6D70C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676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D2F3-C8CB-42C0-A317-74032545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F13C9-13B3-401D-A9DF-C13674BB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41AB4-E323-4C49-9D9A-5D4D7735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F7E71-9F6C-452D-8657-9AF143B9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3999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F7DF5-9A4A-4647-8EE5-2BF2B643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41E85-0185-456C-BF40-3DDDB14B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D3A76-3F85-48B0-82E3-10C9CD2D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118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231B-3C17-43ED-A029-FF13CB84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C714-C6B1-4961-B0AB-D7DC39542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94DBA-A62B-46C2-8549-208BE92ED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76819-5E00-4915-AD6F-3E033635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D5057-72AA-4A1F-AB56-D2393D65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09D94-8B0B-4DAE-8AF1-B5964209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7623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5F4D3-45C1-4B85-8F3F-ECCFB805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D09A7-036E-46BB-A630-5C2B73686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9B883-D5F0-4B79-A400-E0996C923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44FAB-1E31-4C97-903B-040A5909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4C688-7882-407C-A6A2-22FE09A6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A1FEC-5CC2-4DBD-A02D-12E61320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1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430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8144-632C-468B-B0B0-3A7A095A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B255D-332F-4626-8EDE-27AB21507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43EBB-425D-4B6B-B9E1-A13911CD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A3F74-ADC4-42EB-9B27-C93CE8F8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EE65-80D2-4E00-9DD8-7422DD71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330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D91BB-72ED-4841-B320-2214FB44C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BACDD-E6DF-4746-A0CB-CEB768D32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704BC-EAB8-4486-90F2-479660DA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1A0CC-FB4C-4B6F-9CC3-0DEB1C69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1218C-F79E-497F-AB99-B64A7FCA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8112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147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08599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544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545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12868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599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5776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1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658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6996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826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6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image" Target="../media/image1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6F30A-2172-453D-B6EA-746130D91C74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346ED-AAB0-42F1-BCAA-2F6BB652D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FEE42-4E3F-9942-A76D-80509E14F6D2}"/>
              </a:ext>
            </a:extLst>
          </p:cNvPr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latinLnBrk="0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A0B19B-CC1D-EF4F-8DAA-8C17F1D4935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0264" y="6444631"/>
            <a:ext cx="698275" cy="32918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24736" y="6489085"/>
            <a:ext cx="567265" cy="2257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 defTabSz="609585" latinLnBrk="0"/>
            <a:fld id="{6DD6346F-5C47-B04D-A849-00D71DC52D86}" type="slidenum">
              <a:rPr lang="en-US" sz="1467">
                <a:solidFill>
                  <a:prstClr val="white"/>
                </a:solidFill>
              </a:rPr>
              <a:pPr algn="ctr" defTabSz="609585" latinLnBrk="0"/>
              <a:t>‹#›</a:t>
            </a:fld>
            <a:endParaRPr lang="en-US" sz="1467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6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69CB6AC8-23DE-4F87-A8F1-35734203B2B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8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9104D2-574B-4ED5-A8AF-F074D9F6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30C30-50F9-4EFB-B742-FECF218BC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CA71F-C7F0-418F-88AB-F3FF6C734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D2E03-4683-4824-88B4-6FF19ECA2BD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70AE5-1298-443E-AAF4-AC6D6242E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AA15E-D19A-4DAB-B792-347C46906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8CC34-1EB9-4D73-8CCA-9D49E2EAA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3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54297-5208-4822-9E2A-BD8DAE60E1A6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38B38-F1C9-45DB-96CB-0A305DF7F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2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tx2"/>
            </a:gs>
            <a:gs pos="77000">
              <a:srgbClr val="009FDF">
                <a:alpha val="89000"/>
              </a:srgbClr>
            </a:gs>
            <a:gs pos="55000">
              <a:srgbClr val="0071C5"/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B6A0F6-0C72-7E48-ADCE-DF550FA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907" y="0"/>
            <a:ext cx="606213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9383" y="2705725"/>
            <a:ext cx="84735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Deep Learning Model Training     </a:t>
            </a:r>
          </a:p>
          <a:p>
            <a:r>
              <a:rPr lang="en-US" altLang="ko-KR" sz="4400" b="1" dirty="0">
                <a:solidFill>
                  <a:schemeClr val="bg1"/>
                </a:solidFill>
              </a:rPr>
              <a:t>Cifar10 on Caffe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74" y="503465"/>
            <a:ext cx="2652201" cy="125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4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CEA663-858D-4827-8959-2CF5D928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53" y="1758057"/>
            <a:ext cx="9837695" cy="48006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099595" y="718980"/>
            <a:ext cx="10243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CIFAR-10 </a:t>
            </a:r>
            <a:r>
              <a:rPr lang="ko-KR" altLang="en-US" sz="2000" dirty="0"/>
              <a:t>데이터는 아래와 같이 </a:t>
            </a:r>
            <a:r>
              <a:rPr lang="en-US" altLang="ko-KR" sz="2000" dirty="0"/>
              <a:t>10</a:t>
            </a:r>
            <a:r>
              <a:rPr lang="ko-KR" altLang="en-US" sz="2000" dirty="0"/>
              <a:t>개의 라벨로 구성되며</a:t>
            </a:r>
            <a:r>
              <a:rPr lang="en-US" altLang="ko-KR" sz="2000" dirty="0"/>
              <a:t>, </a:t>
            </a:r>
            <a:r>
              <a:rPr lang="ko-KR" altLang="en-US" sz="2000" dirty="0"/>
              <a:t>각 이미지는 </a:t>
            </a:r>
            <a:r>
              <a:rPr lang="en-US" altLang="ko-KR" sz="2000" dirty="0"/>
              <a:t>32x32 </a:t>
            </a:r>
            <a:r>
              <a:rPr lang="ko-KR" altLang="en-US" sz="2000" dirty="0"/>
              <a:t>칼라 이미지로 </a:t>
            </a:r>
            <a:r>
              <a:rPr lang="en-US" altLang="ko-KR" sz="2000" dirty="0"/>
              <a:t>50,000</a:t>
            </a:r>
            <a:r>
              <a:rPr lang="ko-KR" altLang="en-US" sz="2000" dirty="0"/>
              <a:t>개의 데이터셋</a:t>
            </a:r>
            <a:r>
              <a:rPr lang="en-US" altLang="ko-KR" sz="2000" dirty="0"/>
              <a:t>,  10,000</a:t>
            </a:r>
            <a:r>
              <a:rPr lang="ko-KR" altLang="en-US" sz="2000" dirty="0"/>
              <a:t>개의 테스트셋으로 총 </a:t>
            </a:r>
            <a:r>
              <a:rPr lang="en-US" altLang="ko-KR" sz="2000" dirty="0"/>
              <a:t>60,000</a:t>
            </a:r>
            <a:r>
              <a:rPr lang="ko-KR" altLang="en-US" sz="2000" dirty="0"/>
              <a:t>개로 구성된다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AF4AA-047D-4DEA-A6E1-BFB34454790F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10 - Data set </a:t>
            </a:r>
            <a:r>
              <a:rPr lang="ko-KR" altLang="en-US" sz="3200" dirty="0"/>
              <a:t>구성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316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465699" y="732312"/>
            <a:ext cx="5454120" cy="7925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$    cd ~/</a:t>
            </a:r>
            <a:r>
              <a:rPr lang="en-US" altLang="ko-KR" sz="2000" dirty="0" err="1"/>
              <a:t>caffe</a:t>
            </a:r>
            <a:endParaRPr lang="en-US" altLang="ko-KR" sz="2000" dirty="0"/>
          </a:p>
          <a:p>
            <a:r>
              <a:rPr lang="en-US" altLang="ko-KR" sz="2000" dirty="0"/>
              <a:t>$   ./data/cifar10/get_cifar10.sh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096000" y="732313"/>
            <a:ext cx="5548131" cy="7925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$   ./examples/cifar10/create_cifar10.sh</a:t>
            </a:r>
            <a:endParaRPr lang="ko-KR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49C64D-07A4-4E0B-8D9A-1690B53A31AB}"/>
              </a:ext>
            </a:extLst>
          </p:cNvPr>
          <p:cNvSpPr/>
          <p:nvPr/>
        </p:nvSpPr>
        <p:spPr>
          <a:xfrm>
            <a:off x="465699" y="5525734"/>
            <a:ext cx="5454120" cy="11888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/>
              <a:t>가져온 데이터 파일  </a:t>
            </a:r>
            <a:endParaRPr lang="en-US" altLang="ko-KR" sz="2000" dirty="0"/>
          </a:p>
          <a:p>
            <a:r>
              <a:rPr lang="en-US" altLang="ko-KR" sz="2000" dirty="0"/>
              <a:t> data_batch_1~5.bin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err="1"/>
              <a:t>test_batch.bin</a:t>
            </a:r>
            <a:endParaRPr lang="ko-KR" altLang="ko-KR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C4290C-9E74-4261-A31C-97EEFAF680CA}"/>
              </a:ext>
            </a:extLst>
          </p:cNvPr>
          <p:cNvSpPr/>
          <p:nvPr/>
        </p:nvSpPr>
        <p:spPr>
          <a:xfrm>
            <a:off x="6096000" y="5525734"/>
            <a:ext cx="5548131" cy="11888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 </a:t>
            </a:r>
            <a:r>
              <a:rPr lang="ko-KR" altLang="en-US" sz="2000" dirty="0"/>
              <a:t>만들어진 </a:t>
            </a:r>
            <a:r>
              <a:rPr lang="en-US" altLang="ko-KR" sz="2000" dirty="0" err="1"/>
              <a:t>db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 cifar10_test_lmdb, cifar10_train_lmdb</a:t>
            </a:r>
            <a:br>
              <a:rPr lang="en-US" altLang="ko-KR" sz="2000" dirty="0"/>
            </a:br>
            <a:r>
              <a:rPr lang="en-US" altLang="ko-KR" sz="2000" dirty="0"/>
              <a:t> -&gt; data.mdb, lock.mdb</a:t>
            </a:r>
            <a:endParaRPr lang="ko-KR" altLang="ko-KR" sz="2000" dirty="0"/>
          </a:p>
        </p:txBody>
      </p:sp>
      <p:pic>
        <p:nvPicPr>
          <p:cNvPr id="18" name="Image117">
            <a:extLst>
              <a:ext uri="{FF2B5EF4-FFF2-40B4-BE49-F238E27FC236}">
                <a16:creationId xmlns:a16="http://schemas.microsoft.com/office/drawing/2014/main" id="{22C444F9-1864-43CD-8B54-96676CE563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65699" y="1672387"/>
            <a:ext cx="5454119" cy="3558808"/>
          </a:xfrm>
          <a:prstGeom prst="rect">
            <a:avLst/>
          </a:prstGeom>
        </p:spPr>
      </p:pic>
      <p:pic>
        <p:nvPicPr>
          <p:cNvPr id="19" name="Image118">
            <a:extLst>
              <a:ext uri="{FF2B5EF4-FFF2-40B4-BE49-F238E27FC236}">
                <a16:creationId xmlns:a16="http://schemas.microsoft.com/office/drawing/2014/main" id="{18364C8F-E5A1-49DE-AE63-BB6274735E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096001" y="1672387"/>
            <a:ext cx="5548132" cy="3558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8D3501-0FCE-4A82-80CA-11FA4C144C9B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10 - Data set </a:t>
            </a:r>
            <a:r>
              <a:rPr lang="ko-KR" altLang="en-US" sz="3200" dirty="0"/>
              <a:t>가져와서 </a:t>
            </a:r>
            <a:r>
              <a:rPr lang="en-US" altLang="ko-KR" sz="3200" dirty="0"/>
              <a:t>Data-base </a:t>
            </a:r>
            <a:r>
              <a:rPr lang="ko-KR" altLang="en-US" sz="3200" dirty="0"/>
              <a:t>만들기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292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549921" y="862817"/>
            <a:ext cx="11092157" cy="7925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$   cd ~/</a:t>
            </a:r>
            <a:r>
              <a:rPr lang="en-US" altLang="ko-KR" sz="2000" dirty="0" err="1"/>
              <a:t>caffe</a:t>
            </a:r>
            <a:endParaRPr lang="en-US" altLang="ko-KR" sz="2000" dirty="0"/>
          </a:p>
          <a:p>
            <a:r>
              <a:rPr lang="en-US" altLang="ko-KR" sz="2000" dirty="0"/>
              <a:t>$   ./examples/cifar10/train_quick.sh</a:t>
            </a:r>
            <a:endParaRPr lang="ko-KR" altLang="ko-KR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49C64D-07A4-4E0B-8D9A-1690B53A31AB}"/>
              </a:ext>
            </a:extLst>
          </p:cNvPr>
          <p:cNvSpPr/>
          <p:nvPr/>
        </p:nvSpPr>
        <p:spPr>
          <a:xfrm>
            <a:off x="549921" y="5434141"/>
            <a:ext cx="4841900" cy="1047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/>
              <a:t>학습 결과 파일 </a:t>
            </a:r>
            <a:r>
              <a:rPr lang="en-US" altLang="ko-KR" sz="2000" dirty="0"/>
              <a:t>(1000 </a:t>
            </a:r>
            <a:r>
              <a:rPr lang="ko-KR" altLang="en-US" sz="2000" dirty="0"/>
              <a:t>단위 스넵샵 파일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cifar10_quick_iter_4000.caffemodel</a:t>
            </a:r>
          </a:p>
          <a:p>
            <a:r>
              <a:rPr lang="en-US" altLang="ko-KR" sz="2000" dirty="0"/>
              <a:t> cifar10_quick_iter_5000.caffemodel</a:t>
            </a:r>
            <a:endParaRPr lang="ko-KR" altLang="ko-KR" sz="2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A5322C-4E60-4E60-963F-08E00A044D2D}"/>
              </a:ext>
            </a:extLst>
          </p:cNvPr>
          <p:cNvSpPr/>
          <p:nvPr/>
        </p:nvSpPr>
        <p:spPr>
          <a:xfrm>
            <a:off x="6455325" y="2461314"/>
            <a:ext cx="5186753" cy="40205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net: "examples/cifar10/cifar10_quick_train_test.prototxt" </a:t>
            </a:r>
            <a:r>
              <a:rPr lang="en-US" altLang="ko-KR" dirty="0" err="1">
                <a:solidFill>
                  <a:schemeClr val="tx1"/>
                </a:solidFill>
              </a:rPr>
              <a:t>test_iter</a:t>
            </a:r>
            <a:r>
              <a:rPr lang="en-US" altLang="ko-KR" dirty="0">
                <a:solidFill>
                  <a:schemeClr val="tx1"/>
                </a:solidFill>
              </a:rPr>
              <a:t>: 100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test_interval</a:t>
            </a:r>
            <a:r>
              <a:rPr lang="en-US" altLang="ko-KR" dirty="0">
                <a:solidFill>
                  <a:schemeClr val="tx1"/>
                </a:solidFill>
              </a:rPr>
              <a:t>: 500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base_lr</a:t>
            </a:r>
            <a:r>
              <a:rPr lang="en-US" altLang="ko-KR" dirty="0">
                <a:solidFill>
                  <a:schemeClr val="tx1"/>
                </a:solidFill>
              </a:rPr>
              <a:t>: 0.001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momentum: 0.9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weight_decay</a:t>
            </a:r>
            <a:r>
              <a:rPr lang="en-US" altLang="ko-KR" dirty="0">
                <a:solidFill>
                  <a:schemeClr val="tx1"/>
                </a:solidFill>
              </a:rPr>
              <a:t>: 0.004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lr_policy</a:t>
            </a:r>
            <a:r>
              <a:rPr lang="en-US" altLang="ko-KR" dirty="0">
                <a:solidFill>
                  <a:schemeClr val="tx1"/>
                </a:solidFill>
              </a:rPr>
              <a:t>: "fixed“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display: 100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max_iter</a:t>
            </a:r>
            <a:r>
              <a:rPr lang="en-US" altLang="ko-KR" dirty="0">
                <a:solidFill>
                  <a:schemeClr val="tx1"/>
                </a:solidFill>
              </a:rPr>
              <a:t>: 4000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snapshot: 4000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snapshot_prefix</a:t>
            </a:r>
            <a:r>
              <a:rPr lang="en-US" altLang="ko-KR" dirty="0">
                <a:solidFill>
                  <a:schemeClr val="tx1"/>
                </a:solidFill>
              </a:rPr>
              <a:t>: "examples/cifar10/cifar10_quick"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solver_mode</a:t>
            </a:r>
            <a:r>
              <a:rPr lang="en-US" altLang="ko-KR" dirty="0">
                <a:solidFill>
                  <a:schemeClr val="tx1"/>
                </a:solidFill>
              </a:rPr>
              <a:t>: CPU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0CF271-1DD4-46AE-A187-FA6B7240A801}"/>
              </a:ext>
            </a:extLst>
          </p:cNvPr>
          <p:cNvSpPr/>
          <p:nvPr/>
        </p:nvSpPr>
        <p:spPr>
          <a:xfrm>
            <a:off x="6455325" y="1933397"/>
            <a:ext cx="5186753" cy="3961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Cifar10_quick_solver.prototxt </a:t>
            </a:r>
            <a:r>
              <a:rPr lang="ko-KR" altLang="en-US" dirty="0">
                <a:solidFill>
                  <a:schemeClr val="tx1"/>
                </a:solidFill>
              </a:rPr>
              <a:t>파일 내용</a:t>
            </a:r>
          </a:p>
        </p:txBody>
      </p:sp>
      <p:pic>
        <p:nvPicPr>
          <p:cNvPr id="9" name="Image119">
            <a:extLst>
              <a:ext uri="{FF2B5EF4-FFF2-40B4-BE49-F238E27FC236}">
                <a16:creationId xmlns:a16="http://schemas.microsoft.com/office/drawing/2014/main" id="{0C997A50-63D9-4AD6-9E0A-D2B3EA51D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49922" y="1725047"/>
            <a:ext cx="5722262" cy="3568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A1AF55-0F12-4EA6-9ACA-FD899189D4A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– </a:t>
            </a:r>
            <a:r>
              <a:rPr lang="ko-KR" altLang="en-US" sz="3200" dirty="0"/>
              <a:t>모델 학습하기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120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기존</a:t>
            </a:r>
            <a:r>
              <a:rPr lang="en-US" altLang="ko-KR" sz="3200" dirty="0"/>
              <a:t> Cifar10</a:t>
            </a:r>
            <a:r>
              <a:rPr lang="ko-KR" altLang="en-US" sz="3200" dirty="0"/>
              <a:t>에 새로운 오브젝트를 추가 하여 모델 학습 하기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80684" y="948690"/>
            <a:ext cx="116306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/>
              <a:t>가위</a:t>
            </a:r>
            <a:r>
              <a:rPr lang="en-US" altLang="ko-KR" sz="2400" dirty="0"/>
              <a:t>/ </a:t>
            </a:r>
            <a:r>
              <a:rPr lang="ko-KR" altLang="en-US" sz="2400" dirty="0"/>
              <a:t>바위</a:t>
            </a:r>
            <a:r>
              <a:rPr lang="en-US" altLang="ko-KR" sz="2400" dirty="0"/>
              <a:t>/ </a:t>
            </a:r>
            <a:r>
              <a:rPr lang="ko-KR" altLang="en-US" sz="2400" dirty="0"/>
              <a:t>보를 추가하기 위한 </a:t>
            </a:r>
            <a:r>
              <a:rPr lang="ko-KR" altLang="en-US" sz="2400" b="1" dirty="0">
                <a:solidFill>
                  <a:srgbClr val="FF0000"/>
                </a:solidFill>
              </a:rPr>
              <a:t>선행 작업</a:t>
            </a:r>
            <a:r>
              <a:rPr lang="ko-KR" altLang="en-US" sz="2400" dirty="0"/>
              <a:t>을 진행하자</a:t>
            </a:r>
            <a:br>
              <a:rPr lang="en-US" altLang="ko-KR" sz="2400" dirty="0"/>
            </a:br>
            <a:endParaRPr lang="en-US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ko-KR" altLang="en-US" sz="2400" dirty="0"/>
              <a:t>순서 </a:t>
            </a: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Cifar10 10</a:t>
            </a:r>
            <a:r>
              <a:rPr lang="ko-KR" altLang="en-US" sz="2400" dirty="0"/>
              <a:t> 가지 사물의 라벨링 및 이미지 파일 저장</a:t>
            </a: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카메라를 이용해서 가위</a:t>
            </a:r>
            <a:r>
              <a:rPr lang="en-US" altLang="ko-KR" sz="2400" dirty="0"/>
              <a:t>/ </a:t>
            </a:r>
            <a:r>
              <a:rPr lang="ko-KR" altLang="en-US" sz="2400" dirty="0"/>
              <a:t>바위</a:t>
            </a:r>
            <a:r>
              <a:rPr lang="en-US" altLang="ko-KR" sz="2400" dirty="0"/>
              <a:t>/ </a:t>
            </a:r>
            <a:r>
              <a:rPr lang="ko-KR" altLang="en-US" sz="2400" dirty="0"/>
              <a:t>보 이미지를 저장</a:t>
            </a: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웹에서 가위</a:t>
            </a:r>
            <a:r>
              <a:rPr lang="en-US" altLang="ko-KR" sz="2400" dirty="0"/>
              <a:t>/ </a:t>
            </a:r>
            <a:r>
              <a:rPr lang="ko-KR" altLang="en-US" sz="2400" dirty="0"/>
              <a:t>바위</a:t>
            </a:r>
            <a:r>
              <a:rPr lang="en-US" altLang="ko-KR" sz="2400" dirty="0"/>
              <a:t>/ </a:t>
            </a:r>
            <a:r>
              <a:rPr lang="ko-KR" altLang="en-US" sz="2400" dirty="0"/>
              <a:t>보 이미지를 다운로드</a:t>
            </a: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학습을 위해 저장된 이미지 데이터로 </a:t>
            </a:r>
            <a:r>
              <a:rPr lang="en-US" altLang="ko-KR" sz="2400" dirty="0"/>
              <a:t>Database </a:t>
            </a:r>
            <a:r>
              <a:rPr lang="ko-KR" altLang="en-US" sz="2400" dirty="0"/>
              <a:t>생성</a:t>
            </a: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학습을 위한 학습 파라미터 조정</a:t>
            </a: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학습및  </a:t>
            </a:r>
            <a:r>
              <a:rPr lang="en-US" altLang="ko-KR" sz="2400" dirty="0" err="1"/>
              <a:t>OpenVINO</a:t>
            </a:r>
            <a:r>
              <a:rPr lang="en-US" altLang="ko-KR" sz="2400" dirty="0"/>
              <a:t> </a:t>
            </a:r>
            <a:r>
              <a:rPr lang="ko-KR" altLang="en-US" sz="2400" dirty="0"/>
              <a:t>을 이용해서 카메라로 실시간 영상 추론 하기</a:t>
            </a:r>
            <a:r>
              <a:rPr lang="en-US" altLang="ko-KR" sz="2400" dirty="0"/>
              <a:t>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lvl="2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61" y="1117616"/>
            <a:ext cx="2176462" cy="20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6AA9087E-34E9-437C-8DC9-EFDAF76C2D4F}"/>
              </a:ext>
            </a:extLst>
          </p:cNvPr>
          <p:cNvSpPr/>
          <p:nvPr/>
        </p:nvSpPr>
        <p:spPr>
          <a:xfrm>
            <a:off x="9294634" y="3424083"/>
            <a:ext cx="2253476" cy="2124585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0AD3A9B-BC24-4CA4-B474-C1035DD78CD9}"/>
              </a:ext>
            </a:extLst>
          </p:cNvPr>
          <p:cNvSpPr/>
          <p:nvPr/>
        </p:nvSpPr>
        <p:spPr>
          <a:xfrm>
            <a:off x="8349981" y="2977834"/>
            <a:ext cx="2253476" cy="2338232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634B477-BBF3-4C1A-9DB5-46F679EAB295}"/>
              </a:ext>
            </a:extLst>
          </p:cNvPr>
          <p:cNvSpPr/>
          <p:nvPr/>
        </p:nvSpPr>
        <p:spPr>
          <a:xfrm>
            <a:off x="7281124" y="2704637"/>
            <a:ext cx="2253476" cy="23625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767459" y="811282"/>
            <a:ext cx="11274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CIFAR-10 </a:t>
            </a:r>
            <a:r>
              <a:rPr lang="ko-KR" altLang="en-US" sz="2000" dirty="0"/>
              <a:t>파일은 </a:t>
            </a:r>
            <a:r>
              <a:rPr lang="en-US" altLang="ko-KR" sz="2000" dirty="0"/>
              <a:t>32x32 RGB</a:t>
            </a:r>
            <a:r>
              <a:rPr lang="ko-KR" altLang="en-US" sz="2000" dirty="0"/>
              <a:t> 형태의 이미지를 헤더 없이 </a:t>
            </a:r>
            <a:r>
              <a:rPr lang="en-US" altLang="ko-KR" sz="2000" dirty="0"/>
              <a:t>raw </a:t>
            </a:r>
            <a:r>
              <a:rPr lang="ko-KR" altLang="en-US" sz="2000" dirty="0"/>
              <a:t>부분만으로 순차적으로 기록한 바이너리 </a:t>
            </a:r>
            <a:endParaRPr lang="en-US" altLang="ko-KR" sz="2000" dirty="0"/>
          </a:p>
          <a:p>
            <a:r>
              <a:rPr lang="ko-KR" altLang="en-US" sz="2000" dirty="0"/>
              <a:t>파일로 구성됨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08EBED-1323-40F7-B259-06CF530F9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51" y="1810995"/>
            <a:ext cx="10288332" cy="6811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EE293D-A89B-49FB-8F69-B5AD2019B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191" y="2768855"/>
            <a:ext cx="2725225" cy="2446827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615BC854-9472-4FE9-804D-61D94034529D}"/>
              </a:ext>
            </a:extLst>
          </p:cNvPr>
          <p:cNvGrpSpPr/>
          <p:nvPr/>
        </p:nvGrpSpPr>
        <p:grpSpPr>
          <a:xfrm>
            <a:off x="5612769" y="2753916"/>
            <a:ext cx="696599" cy="2443678"/>
            <a:chOff x="7073870" y="2009274"/>
            <a:chExt cx="2447281" cy="340219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8FABB3-C04C-4F70-9A69-F27CB9444053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FD642D-4F12-4EF0-853A-839A0EC874F9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8F47E9-475E-4D64-8068-33093AF7FFDE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116747C-11EA-4148-8397-05472B58A825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8F44E9-3568-4619-B245-27499DD70E27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5A3AD5B-49C0-4DBB-9CA3-EB1A6922095B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1852C2E-81AD-4674-81B7-4BD0F665A59D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A07F0F-8D2D-4D90-BA6F-2445D7E2FD9C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66D0F06-ADC6-482C-980A-6631DB43B9E0}"/>
              </a:ext>
            </a:extLst>
          </p:cNvPr>
          <p:cNvGrpSpPr/>
          <p:nvPr/>
        </p:nvGrpSpPr>
        <p:grpSpPr>
          <a:xfrm>
            <a:off x="307789" y="5713457"/>
            <a:ext cx="1712992" cy="208263"/>
            <a:chOff x="307788" y="5721924"/>
            <a:chExt cx="5073379" cy="19979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C5EA3EB-058C-414B-883F-6718898D346A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435B4E-41EB-4943-B76E-2998A3D45693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E81EF0C-3179-4CD2-8281-D3CAE0757219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0572CD4-E600-4387-AE26-F28F3719B5DC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07DEA5-DCFD-4453-8E90-F1087E60D5C3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8C158D0-7835-4266-BA29-E7E3542CC26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4D6BA74A-4540-4E60-95A2-B0D239D19AB9}"/>
              </a:ext>
            </a:extLst>
          </p:cNvPr>
          <p:cNvSpPr/>
          <p:nvPr/>
        </p:nvSpPr>
        <p:spPr>
          <a:xfrm rot="16200000">
            <a:off x="2578916" y="3497731"/>
            <a:ext cx="441384" cy="5322653"/>
          </a:xfrm>
          <a:prstGeom prst="leftBrace">
            <a:avLst>
              <a:gd name="adj1" fmla="val 115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왼쪽 중괄호 56">
            <a:extLst>
              <a:ext uri="{FF2B5EF4-FFF2-40B4-BE49-F238E27FC236}">
                <a16:creationId xmlns:a16="http://schemas.microsoft.com/office/drawing/2014/main" id="{0D38D78C-469D-4B31-BA5A-8A2A36001CA0}"/>
              </a:ext>
            </a:extLst>
          </p:cNvPr>
          <p:cNvSpPr/>
          <p:nvPr/>
        </p:nvSpPr>
        <p:spPr>
          <a:xfrm rot="16200000">
            <a:off x="7889781" y="3503071"/>
            <a:ext cx="479604" cy="53297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2F7281-5D20-446C-8042-F6BD391710FD}"/>
              </a:ext>
            </a:extLst>
          </p:cNvPr>
          <p:cNvSpPr txBox="1"/>
          <p:nvPr/>
        </p:nvSpPr>
        <p:spPr>
          <a:xfrm>
            <a:off x="2236184" y="6488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그림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923CEAE-F976-4312-AF3A-2E6D8E0CAAB5}"/>
              </a:ext>
            </a:extLst>
          </p:cNvPr>
          <p:cNvSpPr txBox="1"/>
          <p:nvPr/>
        </p:nvSpPr>
        <p:spPr>
          <a:xfrm>
            <a:off x="7478968" y="6488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 그림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5F16BB6-EC55-4F82-B976-2AA83DDAB150}"/>
              </a:ext>
            </a:extLst>
          </p:cNvPr>
          <p:cNvSpPr/>
          <p:nvPr/>
        </p:nvSpPr>
        <p:spPr>
          <a:xfrm>
            <a:off x="11058842" y="609889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EA72498-0614-4CB6-B27E-18DDB0A8CC05}"/>
              </a:ext>
            </a:extLst>
          </p:cNvPr>
          <p:cNvSpPr/>
          <p:nvPr/>
        </p:nvSpPr>
        <p:spPr>
          <a:xfrm>
            <a:off x="11374528" y="609033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D9AF3A0-79D1-4746-9524-3D94D5878EA9}"/>
              </a:ext>
            </a:extLst>
          </p:cNvPr>
          <p:cNvSpPr/>
          <p:nvPr/>
        </p:nvSpPr>
        <p:spPr>
          <a:xfrm>
            <a:off x="12039471" y="6090330"/>
            <a:ext cx="154130" cy="19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9FFC42-C383-44E4-95DC-393049EEF94C}"/>
              </a:ext>
            </a:extLst>
          </p:cNvPr>
          <p:cNvSpPr/>
          <p:nvPr/>
        </p:nvSpPr>
        <p:spPr>
          <a:xfrm>
            <a:off x="138279" y="5723808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373CBA5-C301-4E37-82A3-073C5ABD5BBF}"/>
              </a:ext>
            </a:extLst>
          </p:cNvPr>
          <p:cNvCxnSpPr>
            <a:stCxn id="60" idx="0"/>
          </p:cNvCxnSpPr>
          <p:nvPr/>
        </p:nvCxnSpPr>
        <p:spPr>
          <a:xfrm flipV="1">
            <a:off x="216485" y="4243934"/>
            <a:ext cx="722674" cy="1479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C8CC277-C1BF-4CC9-98C4-693CEACFE092}"/>
              </a:ext>
            </a:extLst>
          </p:cNvPr>
          <p:cNvSpPr txBox="1"/>
          <p:nvPr/>
        </p:nvSpPr>
        <p:spPr>
          <a:xfrm>
            <a:off x="264381" y="385666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라벨 </a:t>
            </a:r>
            <a:r>
              <a:rPr lang="en-US" altLang="ko-KR"/>
              <a:t>(1</a:t>
            </a:r>
            <a:r>
              <a:rPr lang="ko-KR" altLang="en-US"/>
              <a:t>바이트</a:t>
            </a:r>
            <a:r>
              <a:rPr lang="en-US" altLang="ko-KR"/>
              <a:t>)</a:t>
            </a:r>
            <a:endParaRPr lang="ko-KR" altLang="en-US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BAC3E56-4F0D-4FAF-97A9-D5633B31AC02}"/>
              </a:ext>
            </a:extLst>
          </p:cNvPr>
          <p:cNvGrpSpPr/>
          <p:nvPr/>
        </p:nvGrpSpPr>
        <p:grpSpPr>
          <a:xfrm>
            <a:off x="2028348" y="5718181"/>
            <a:ext cx="1712992" cy="208263"/>
            <a:chOff x="307788" y="5721924"/>
            <a:chExt cx="5073379" cy="19979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862A0CC-1520-43A9-ACAF-C53AAE36C214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E643531-CE16-4375-AB1C-B85801BC0825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9525FF7-D666-46CC-A3C5-EE62A061F2D5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8B8CB9F-5B58-4E48-8318-9403655BB357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921A059-96F8-436A-BAE3-B88723D3C43D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FF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305A440-AA95-41F9-96DA-5F1CA20CC54B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59AA315-0C78-44C9-9897-3763EB3D474E}"/>
              </a:ext>
            </a:extLst>
          </p:cNvPr>
          <p:cNvGrpSpPr/>
          <p:nvPr/>
        </p:nvGrpSpPr>
        <p:grpSpPr>
          <a:xfrm>
            <a:off x="3747943" y="5710971"/>
            <a:ext cx="1712992" cy="208263"/>
            <a:chOff x="307788" y="5721924"/>
            <a:chExt cx="5073379" cy="199796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AE0D5E4-2B2C-44F3-B962-C8E6C4479752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75E1784-46DA-48F9-B37A-95681E2CE749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3E46680-0421-4E7C-B086-DD03081E0C28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45C54B0-5905-40BE-9904-FFD02C63944D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9619CC8-831F-4EE5-AEB2-C2B52836E49D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A770D75-0207-463D-AB32-BB8D50B83405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FA8279A-8357-4296-94BC-73B078477655}"/>
              </a:ext>
            </a:extLst>
          </p:cNvPr>
          <p:cNvGrpSpPr/>
          <p:nvPr/>
        </p:nvGrpSpPr>
        <p:grpSpPr>
          <a:xfrm>
            <a:off x="5641302" y="5691380"/>
            <a:ext cx="1712992" cy="208263"/>
            <a:chOff x="307788" y="5721924"/>
            <a:chExt cx="5073379" cy="19979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8BBC712-7AD6-4FE2-9222-0014C6270283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97DB4D2-9897-4AB6-855E-2E9AA191AD16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2BB1B27-2C3F-4242-B6FF-573793542500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8182E12-B828-4A57-BB33-E3A82381FC46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16B54C1-2862-4C81-A898-036803E99A40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878EB30-FD75-4896-AC92-A8BECD5BA72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35D3D5A-99A8-48F4-8C35-320F979EF263}"/>
              </a:ext>
            </a:extLst>
          </p:cNvPr>
          <p:cNvSpPr/>
          <p:nvPr/>
        </p:nvSpPr>
        <p:spPr>
          <a:xfrm>
            <a:off x="5471792" y="5701731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9BD689D-FBF4-4440-BB4E-EB261199DCDB}"/>
              </a:ext>
            </a:extLst>
          </p:cNvPr>
          <p:cNvGrpSpPr/>
          <p:nvPr/>
        </p:nvGrpSpPr>
        <p:grpSpPr>
          <a:xfrm>
            <a:off x="7361861" y="5696104"/>
            <a:ext cx="1712992" cy="208263"/>
            <a:chOff x="307788" y="5721924"/>
            <a:chExt cx="5073379" cy="19979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389C5CB-FFEB-42D4-95DF-F0D988DDD9C7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0878BBB6-281F-4AD1-BF76-B7DFFF28F911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8C6B970-BE29-4A81-9936-89843F90B543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567D86F-7715-4FC3-813B-31B7A7B7C2F2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03CCD95-F690-4A64-82D0-50F3760F88F0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FF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EFA520D2-7891-40F3-A88B-5CA83F08FF70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C69C7E8-6689-4A77-A1F9-8FBE2AD86634}"/>
              </a:ext>
            </a:extLst>
          </p:cNvPr>
          <p:cNvGrpSpPr/>
          <p:nvPr/>
        </p:nvGrpSpPr>
        <p:grpSpPr>
          <a:xfrm>
            <a:off x="9081456" y="5688894"/>
            <a:ext cx="1712992" cy="208263"/>
            <a:chOff x="307788" y="5721924"/>
            <a:chExt cx="5073379" cy="19979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D788479-4D3F-4284-9AEE-88E3D4E90A03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835252F-D8CC-4693-9469-04F236C1B148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A921454-2273-489A-83B5-75CA7285C2C5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801017B-4373-4FF6-958B-FA3ED8A01B93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99C0615-5432-4C38-8BA8-51795AA35267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8F331464-5461-405D-B126-D92205F57E12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7112F0F-E8EF-4C62-8A9D-6C515BC618AC}"/>
              </a:ext>
            </a:extLst>
          </p:cNvPr>
          <p:cNvGrpSpPr/>
          <p:nvPr/>
        </p:nvGrpSpPr>
        <p:grpSpPr>
          <a:xfrm>
            <a:off x="10973664" y="5688894"/>
            <a:ext cx="1218336" cy="222740"/>
            <a:chOff x="307788" y="5721924"/>
            <a:chExt cx="5073379" cy="1997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8667C362-0C43-470F-B0E1-13AC5C0415DB}"/>
                </a:ext>
              </a:extLst>
            </p:cNvPr>
            <p:cNvSpPr/>
            <p:nvPr/>
          </p:nvSpPr>
          <p:spPr>
            <a:xfrm>
              <a:off x="307788" y="5727971"/>
              <a:ext cx="631371" cy="192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F0C5E92-A751-43BA-8E58-9E7F4F7F4086}"/>
                </a:ext>
              </a:extLst>
            </p:cNvPr>
            <p:cNvSpPr/>
            <p:nvPr/>
          </p:nvSpPr>
          <p:spPr>
            <a:xfrm>
              <a:off x="939159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410ED49-00F5-4FB3-B075-2E6078FCF57D}"/>
                </a:ext>
              </a:extLst>
            </p:cNvPr>
            <p:cNvSpPr/>
            <p:nvPr/>
          </p:nvSpPr>
          <p:spPr>
            <a:xfrm>
              <a:off x="1559326" y="5728230"/>
              <a:ext cx="631371" cy="1925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6380A28-CDCB-4941-B570-9DD14DB28D06}"/>
                </a:ext>
              </a:extLst>
            </p:cNvPr>
            <p:cNvSpPr/>
            <p:nvPr/>
          </p:nvSpPr>
          <p:spPr>
            <a:xfrm>
              <a:off x="2201901" y="5729215"/>
              <a:ext cx="631371" cy="1925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472F782-1BEE-4B15-A601-169DE51CC149}"/>
                </a:ext>
              </a:extLst>
            </p:cNvPr>
            <p:cNvSpPr/>
            <p:nvPr/>
          </p:nvSpPr>
          <p:spPr>
            <a:xfrm>
              <a:off x="2833273" y="5723291"/>
              <a:ext cx="2547894" cy="1971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AB1E5F9-87B9-4383-9063-089B4F7A98F8}"/>
                </a:ext>
              </a:extLst>
            </p:cNvPr>
            <p:cNvSpPr/>
            <p:nvPr/>
          </p:nvSpPr>
          <p:spPr>
            <a:xfrm>
              <a:off x="4749796" y="5721924"/>
              <a:ext cx="631371" cy="192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7E23AF0-C9F8-42B4-B29F-8279955FAB9B}"/>
              </a:ext>
            </a:extLst>
          </p:cNvPr>
          <p:cNvSpPr/>
          <p:nvPr/>
        </p:nvSpPr>
        <p:spPr>
          <a:xfrm>
            <a:off x="10804154" y="5699245"/>
            <a:ext cx="156411" cy="1886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6522C56-DD2F-4887-BD84-BDCCA6B102BC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binary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2659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759709" y="1256190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그림 파일로 떼서 저장하기 위해서 항목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847412" y="1679244"/>
            <a:ext cx="10626642" cy="6313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name = ['airplane', 'automobile', 'bird', 'cat', 'deer', 'dog', 'frog', 'horse', 'ship', 'truck']</a:t>
            </a:r>
          </a:p>
          <a:p>
            <a:r>
              <a:rPr lang="en" altLang="ko-KR" sz="2000" dirty="0" err="1"/>
              <a:t>name_cnt</a:t>
            </a:r>
            <a:r>
              <a:rPr lang="en" altLang="ko-KR" sz="2000" dirty="0"/>
              <a:t> = list([0]*10)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834D65-DDD0-48FC-A3B2-0DD15B0D58B0}"/>
              </a:ext>
            </a:extLst>
          </p:cNvPr>
          <p:cNvSpPr txBox="1"/>
          <p:nvPr/>
        </p:nvSpPr>
        <p:spPr>
          <a:xfrm>
            <a:off x="847412" y="2543995"/>
            <a:ext cx="10542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바이너리 파일에서 버퍼로 읽어서 </a:t>
            </a:r>
            <a:r>
              <a:rPr lang="en-US" altLang="ko-KR" sz="2000" dirty="0"/>
              <a:t>32x32x3(</a:t>
            </a:r>
            <a:r>
              <a:rPr lang="ko-KR" altLang="en-US" sz="2000" dirty="0"/>
              <a:t>칼라 색상 수</a:t>
            </a:r>
            <a:r>
              <a:rPr lang="en-US" altLang="ko-KR" sz="2000" dirty="0"/>
              <a:t>) </a:t>
            </a:r>
            <a:r>
              <a:rPr lang="ko-KR" altLang="en-US" sz="2000" dirty="0"/>
              <a:t>크기의 버퍼와 파일 하나의 연속된 그림 갯수 정보 설정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22FEC7B-5EED-453A-A02D-C0E323F4A805}"/>
              </a:ext>
            </a:extLst>
          </p:cNvPr>
          <p:cNvSpPr/>
          <p:nvPr/>
        </p:nvSpPr>
        <p:spPr>
          <a:xfrm>
            <a:off x="847412" y="3274825"/>
            <a:ext cx="10626642" cy="10331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 err="1"/>
              <a:t>kCIFARBatchSize</a:t>
            </a:r>
            <a:r>
              <a:rPr lang="en-US" altLang="ko-KR" sz="2000" dirty="0"/>
              <a:t> = 10000</a:t>
            </a:r>
            <a:endParaRPr lang="ko-KR" altLang="ko-KR" sz="2000" dirty="0"/>
          </a:p>
          <a:p>
            <a:r>
              <a:rPr lang="en-US" altLang="ko-KR" sz="2000" dirty="0" err="1"/>
              <a:t>kCIFARImageNBytes</a:t>
            </a:r>
            <a:r>
              <a:rPr lang="en-US" altLang="ko-KR" sz="2000" dirty="0"/>
              <a:t> = 3072    </a:t>
            </a:r>
            <a:r>
              <a:rPr lang="en-US" altLang="ko-KR" sz="2000" dirty="0">
                <a:solidFill>
                  <a:schemeClr val="accent5"/>
                </a:solidFill>
              </a:rPr>
              <a:t># 32*32*3</a:t>
            </a:r>
            <a:endParaRPr lang="en" altLang="ko-KR" sz="2000" dirty="0">
              <a:solidFill>
                <a:schemeClr val="accent5"/>
              </a:solidFill>
            </a:endParaRPr>
          </a:p>
          <a:p>
            <a:r>
              <a:rPr lang="en" altLang="ko-KR" sz="2000" dirty="0"/>
              <a:t>buffer = </a:t>
            </a:r>
            <a:r>
              <a:rPr lang="en" altLang="ko-KR" sz="2000" dirty="0" err="1"/>
              <a:t>np.zeros</a:t>
            </a:r>
            <a:r>
              <a:rPr lang="en" altLang="ko-KR" sz="2000" dirty="0"/>
              <a:t>((</a:t>
            </a:r>
            <a:r>
              <a:rPr lang="en" altLang="ko-KR" sz="2000" dirty="0" err="1"/>
              <a:t>kCIFARImageNBytes</a:t>
            </a:r>
            <a:r>
              <a:rPr lang="en" altLang="ko-KR" sz="2000" dirty="0"/>
              <a:t>,), np.uint8)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F26821-1787-4AEB-9964-42930BB3EDF8}"/>
              </a:ext>
            </a:extLst>
          </p:cNvPr>
          <p:cNvSpPr txBox="1"/>
          <p:nvPr/>
        </p:nvSpPr>
        <p:spPr>
          <a:xfrm>
            <a:off x="847412" y="4634589"/>
            <a:ext cx="7459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OpenCV</a:t>
            </a:r>
            <a:r>
              <a:rPr lang="ko-KR" altLang="en-US" sz="2000" dirty="0"/>
              <a:t> 그림파일로 변환하기 위해 데이터 저장 변수와</a:t>
            </a:r>
            <a:r>
              <a:rPr lang="en-US" altLang="ko-KR" sz="2000" dirty="0"/>
              <a:t>, </a:t>
            </a:r>
            <a:r>
              <a:rPr lang="ko-KR" altLang="en-US" sz="2000" dirty="0"/>
              <a:t>환경 설정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D92CBCE-F9CF-4656-ACC4-2F8B5064C495}"/>
              </a:ext>
            </a:extLst>
          </p:cNvPr>
          <p:cNvSpPr/>
          <p:nvPr/>
        </p:nvSpPr>
        <p:spPr>
          <a:xfrm>
            <a:off x="847413" y="5038768"/>
            <a:ext cx="10626642" cy="1414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mat = </a:t>
            </a:r>
            <a:r>
              <a:rPr lang="en" altLang="ko-KR" sz="2000" dirty="0" err="1"/>
              <a:t>np.zeros</a:t>
            </a:r>
            <a:r>
              <a:rPr lang="en" altLang="ko-KR" sz="2000" dirty="0"/>
              <a:t>((32,32,3), np.uint8)</a:t>
            </a:r>
          </a:p>
          <a:p>
            <a:r>
              <a:rPr lang="en" altLang="ko-KR" sz="2000" dirty="0" err="1"/>
              <a:t>params</a:t>
            </a:r>
            <a:r>
              <a:rPr lang="en" altLang="ko-KR" sz="2000" dirty="0"/>
              <a:t> = list()</a:t>
            </a:r>
          </a:p>
          <a:p>
            <a:r>
              <a:rPr lang="en" altLang="ko-KR" sz="2000" dirty="0" err="1"/>
              <a:t>params.append</a:t>
            </a:r>
            <a:r>
              <a:rPr lang="en" altLang="ko-KR" sz="2000" dirty="0"/>
              <a:t>(cv2.IMWRITE_PNG_COMPRESSION)</a:t>
            </a:r>
          </a:p>
          <a:p>
            <a:r>
              <a:rPr lang="en" altLang="ko-KR" sz="2000" dirty="0" err="1"/>
              <a:t>params.append</a:t>
            </a:r>
            <a:r>
              <a:rPr lang="en" altLang="ko-KR" sz="2000" dirty="0"/>
              <a:t>(8)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847412" y="733730"/>
            <a:ext cx="307968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en-US" altLang="ko-KR" sz="2000"/>
              <a:t>CIFAR-10 </a:t>
            </a:r>
            <a:r>
              <a:rPr lang="ko-KR" altLang="en-US" sz="2000"/>
              <a:t>그림 파일 저장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DB607-4592-43AB-B58F-172BD63B0C1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binary data</a:t>
            </a:r>
            <a:r>
              <a:rPr lang="ko-KR" altLang="en-US" sz="3200" dirty="0"/>
              <a:t> 를 이미지 파일로 저장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0917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706056" y="919305"/>
            <a:ext cx="280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저장 폴더 생성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706056" y="1319414"/>
            <a:ext cx="10289893" cy="2941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path = '/home/</a:t>
            </a:r>
            <a:r>
              <a:rPr lang="en-US" altLang="ko-KR" sz="2000" dirty="0"/>
              <a:t>intel</a:t>
            </a:r>
            <a:r>
              <a:rPr lang="en" altLang="ko-KR" sz="2000" dirty="0"/>
              <a:t>/caffe/data/cifar10’</a:t>
            </a:r>
          </a:p>
          <a:p>
            <a:r>
              <a:rPr lang="en" altLang="ko-KR" sz="2000" dirty="0"/>
              <a:t>  </a:t>
            </a:r>
          </a:p>
          <a:p>
            <a:r>
              <a:rPr lang="en" altLang="ko-KR" sz="2000" dirty="0"/>
              <a:t>for </a:t>
            </a:r>
            <a:r>
              <a:rPr lang="en" altLang="ko-KR" sz="2000" dirty="0" err="1"/>
              <a:t>i</a:t>
            </a:r>
            <a:r>
              <a:rPr lang="en" altLang="ko-KR" sz="2000" dirty="0"/>
              <a:t> in range(10):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root_dir</a:t>
            </a:r>
            <a:r>
              <a:rPr lang="en" altLang="ko-KR" sz="2000" dirty="0"/>
              <a:t> = path; 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root_dir</a:t>
            </a:r>
            <a:r>
              <a:rPr lang="en" altLang="ko-KR" sz="2000" dirty="0"/>
              <a:t> += '/';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root_dir</a:t>
            </a:r>
            <a:r>
              <a:rPr lang="en" altLang="ko-KR" sz="2000" dirty="0"/>
              <a:t> += name[</a:t>
            </a:r>
            <a:r>
              <a:rPr lang="en" altLang="ko-KR" sz="2000" dirty="0" err="1"/>
              <a:t>i</a:t>
            </a:r>
            <a:r>
              <a:rPr lang="en" altLang="ko-KR" sz="2000" dirty="0"/>
              <a:t>];</a:t>
            </a:r>
          </a:p>
          <a:p>
            <a:r>
              <a:rPr lang="en" altLang="ko-KR" sz="2000" dirty="0"/>
              <a:t>    print('data path : ' + </a:t>
            </a:r>
            <a:r>
              <a:rPr lang="en" altLang="ko-KR" sz="2000" dirty="0" err="1"/>
              <a:t>root_dir</a:t>
            </a:r>
            <a:r>
              <a:rPr lang="en" altLang="ko-KR" sz="2000" dirty="0"/>
              <a:t>)</a:t>
            </a:r>
          </a:p>
          <a:p>
            <a:r>
              <a:rPr lang="en" altLang="ko-KR" sz="2000" dirty="0"/>
              <a:t>    if not </a:t>
            </a:r>
            <a:r>
              <a:rPr lang="en" altLang="ko-KR" sz="2000" dirty="0" err="1"/>
              <a:t>os.path.exists</a:t>
            </a:r>
            <a:r>
              <a:rPr lang="en" altLang="ko-KR" sz="2000" dirty="0"/>
              <a:t>(</a:t>
            </a:r>
            <a:r>
              <a:rPr lang="en" altLang="ko-KR" sz="2000" dirty="0" err="1"/>
              <a:t>root_dir</a:t>
            </a:r>
            <a:r>
              <a:rPr lang="en" altLang="ko-KR" sz="2000" dirty="0"/>
              <a:t>): </a:t>
            </a:r>
            <a:r>
              <a:rPr lang="en" altLang="ko-KR" sz="2000" dirty="0" err="1"/>
              <a:t>os.mkdirs</a:t>
            </a:r>
            <a:r>
              <a:rPr lang="en" altLang="ko-KR" sz="2000" dirty="0"/>
              <a:t>(</a:t>
            </a:r>
            <a:r>
              <a:rPr lang="en" altLang="ko-KR" sz="2000" dirty="0" err="1"/>
              <a:t>root_dir</a:t>
            </a:r>
            <a:r>
              <a:rPr lang="en" altLang="ko-KR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C9394-366D-AC4A-B7A7-5FCCF8F9A401}"/>
              </a:ext>
            </a:extLst>
          </p:cNvPr>
          <p:cNvSpPr txBox="1"/>
          <p:nvPr/>
        </p:nvSpPr>
        <p:spPr>
          <a:xfrm>
            <a:off x="706056" y="4504370"/>
            <a:ext cx="2978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파일명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ABE4EB-3CEA-C947-838A-811D3FDFFB1C}"/>
              </a:ext>
            </a:extLst>
          </p:cNvPr>
          <p:cNvSpPr/>
          <p:nvPr/>
        </p:nvSpPr>
        <p:spPr>
          <a:xfrm>
            <a:off x="706056" y="4892762"/>
            <a:ext cx="10289893" cy="11376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for </a:t>
            </a:r>
            <a:r>
              <a:rPr lang="en" altLang="ko-KR" sz="2000" dirty="0" err="1"/>
              <a:t>i</a:t>
            </a:r>
            <a:r>
              <a:rPr lang="en" altLang="ko-KR" sz="2000" dirty="0"/>
              <a:t> in range(5):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fn</a:t>
            </a:r>
            <a:r>
              <a:rPr lang="en" altLang="ko-KR" sz="2000" dirty="0"/>
              <a:t> = path + '/</a:t>
            </a:r>
            <a:r>
              <a:rPr lang="en" altLang="ko-KR" sz="2000" dirty="0" err="1"/>
              <a:t>data_batch</a:t>
            </a:r>
            <a:r>
              <a:rPr lang="en" altLang="ko-KR" sz="2000" dirty="0"/>
              <a:t>_' + </a:t>
            </a:r>
            <a:r>
              <a:rPr lang="en" altLang="ko-KR" sz="2000" dirty="0" err="1"/>
              <a:t>str</a:t>
            </a:r>
            <a:r>
              <a:rPr lang="en" altLang="ko-KR" sz="2000" dirty="0"/>
              <a:t>(i+1) + '.bin'</a:t>
            </a:r>
          </a:p>
          <a:p>
            <a:r>
              <a:rPr lang="en" altLang="ko-KR" sz="2000" dirty="0"/>
              <a:t>    print('filename : ' + </a:t>
            </a:r>
            <a:r>
              <a:rPr lang="en" altLang="ko-KR" sz="2000" dirty="0" err="1"/>
              <a:t>fn</a:t>
            </a:r>
            <a:r>
              <a:rPr lang="en" altLang="ko-KR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95E493-C8BB-4754-A219-65324408CB2A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binary data</a:t>
            </a:r>
            <a:r>
              <a:rPr lang="ko-KR" altLang="en-US" sz="3200" dirty="0"/>
              <a:t> 를 이미지 파일로 저장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588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80490E-F096-4F8A-BB76-0601AE16B75D}"/>
              </a:ext>
            </a:extLst>
          </p:cNvPr>
          <p:cNvSpPr txBox="1"/>
          <p:nvPr/>
        </p:nvSpPr>
        <p:spPr>
          <a:xfrm>
            <a:off x="670715" y="78644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파일 오픈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CA3815-8B9A-4136-A87B-F4CF14167558}"/>
              </a:ext>
            </a:extLst>
          </p:cNvPr>
          <p:cNvSpPr/>
          <p:nvPr/>
        </p:nvSpPr>
        <p:spPr>
          <a:xfrm>
            <a:off x="729992" y="1155782"/>
            <a:ext cx="10601624" cy="16108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try: 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data_file</a:t>
            </a:r>
            <a:r>
              <a:rPr lang="en" altLang="ko-KR" sz="2000" dirty="0"/>
              <a:t> = open(</a:t>
            </a:r>
            <a:r>
              <a:rPr lang="en" altLang="ko-KR" sz="2000" dirty="0" err="1"/>
              <a:t>fn</a:t>
            </a:r>
            <a:r>
              <a:rPr lang="en" altLang="ko-KR" sz="2000" dirty="0"/>
              <a:t>, '</a:t>
            </a:r>
            <a:r>
              <a:rPr lang="en" altLang="ko-KR" sz="2000" dirty="0" err="1"/>
              <a:t>rb</a:t>
            </a:r>
            <a:r>
              <a:rPr lang="en" altLang="ko-KR" sz="2000" dirty="0"/>
              <a:t>')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data_file.close</a:t>
            </a:r>
            <a:r>
              <a:rPr lang="en" altLang="ko-KR" sz="2000" dirty="0"/>
              <a:t>()  </a:t>
            </a:r>
          </a:p>
          <a:p>
            <a:r>
              <a:rPr lang="en" altLang="ko-KR" sz="2000" dirty="0"/>
              <a:t>except </a:t>
            </a:r>
            <a:r>
              <a:rPr lang="en" altLang="ko-KR" sz="2000" dirty="0" err="1"/>
              <a:t>IOError</a:t>
            </a:r>
            <a:r>
              <a:rPr lang="en" altLang="ko-KR" sz="2000" dirty="0"/>
              <a:t>: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sys.exit</a:t>
            </a:r>
            <a:r>
              <a:rPr lang="en" altLang="ko-KR" sz="2000" dirty="0"/>
              <a:t>(</a:t>
            </a:r>
            <a:r>
              <a:rPr lang="en" altLang="ko-KR" sz="2000" dirty="0" err="1"/>
              <a:t>str</a:t>
            </a:r>
            <a:r>
              <a:rPr lang="en" altLang="ko-KR" sz="2000" dirty="0"/>
              <a:t>(i+1) + ' of 5 training file load fail')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B6C2E-4F5A-2741-B60F-2C125C812384}"/>
              </a:ext>
            </a:extLst>
          </p:cNvPr>
          <p:cNvSpPr txBox="1"/>
          <p:nvPr/>
        </p:nvSpPr>
        <p:spPr>
          <a:xfrm>
            <a:off x="670715" y="3271941"/>
            <a:ext cx="7005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파일 내 </a:t>
            </a:r>
            <a:r>
              <a:rPr lang="en-US" altLang="ko-KR" sz="2000" dirty="0"/>
              <a:t>10,000</a:t>
            </a:r>
            <a:r>
              <a:rPr lang="ko-KR" altLang="en-US" sz="2000" dirty="0"/>
              <a:t>개 데이터 로딩</a:t>
            </a:r>
            <a:r>
              <a:rPr lang="en-US" altLang="ko-KR" sz="2000" dirty="0"/>
              <a:t>,</a:t>
            </a:r>
            <a:r>
              <a:rPr lang="ko-KR" altLang="en-US" sz="2000" dirty="0"/>
              <a:t> 데이터에서 라벨과 </a:t>
            </a:r>
            <a:r>
              <a:rPr lang="en-US" altLang="ko-KR" sz="2000" dirty="0"/>
              <a:t>3072</a:t>
            </a:r>
            <a:r>
              <a:rPr lang="ko-KR" altLang="en-US" sz="2000" dirty="0"/>
              <a:t>버퍼 읽기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774E74-8936-0340-9FBB-BC767A2B228B}"/>
              </a:ext>
            </a:extLst>
          </p:cNvPr>
          <p:cNvSpPr/>
          <p:nvPr/>
        </p:nvSpPr>
        <p:spPr>
          <a:xfrm>
            <a:off x="729992" y="3641274"/>
            <a:ext cx="10601624" cy="135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for </a:t>
            </a:r>
            <a:r>
              <a:rPr lang="en" altLang="ko-KR" sz="2000" dirty="0" err="1"/>
              <a:t>itemid</a:t>
            </a:r>
            <a:r>
              <a:rPr lang="en" altLang="ko-KR" sz="2000" dirty="0"/>
              <a:t> in range(</a:t>
            </a:r>
            <a:r>
              <a:rPr lang="en" altLang="ko-KR" sz="2000" dirty="0" err="1"/>
              <a:t>kCIFARBatchSize</a:t>
            </a:r>
            <a:r>
              <a:rPr lang="en" altLang="ko-KR" sz="2000" dirty="0"/>
              <a:t>):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label_char</a:t>
            </a:r>
            <a:r>
              <a:rPr lang="en" altLang="ko-KR" sz="2000" dirty="0"/>
              <a:t> = </a:t>
            </a:r>
            <a:r>
              <a:rPr lang="en" altLang="ko-KR" sz="2000" dirty="0" err="1"/>
              <a:t>data_file.read</a:t>
            </a:r>
            <a:r>
              <a:rPr lang="en" altLang="ko-KR" sz="2000" dirty="0"/>
              <a:t>(1)</a:t>
            </a:r>
          </a:p>
          <a:p>
            <a:r>
              <a:rPr lang="en" altLang="ko-KR" sz="2000" dirty="0"/>
              <a:t>    label = </a:t>
            </a:r>
            <a:r>
              <a:rPr lang="en" altLang="ko-KR" sz="2000" dirty="0" err="1"/>
              <a:t>label_char</a:t>
            </a:r>
            <a:r>
              <a:rPr lang="en" altLang="ko-KR" sz="2000" dirty="0"/>
              <a:t>;</a:t>
            </a:r>
          </a:p>
          <a:p>
            <a:r>
              <a:rPr lang="en" altLang="ko-KR" sz="2000" dirty="0"/>
              <a:t>    buffer = </a:t>
            </a:r>
            <a:r>
              <a:rPr lang="en" altLang="ko-KR" sz="2000" dirty="0" err="1"/>
              <a:t>data_file.read</a:t>
            </a:r>
            <a:r>
              <a:rPr lang="en" altLang="ko-KR" sz="2000" dirty="0"/>
              <a:t>(</a:t>
            </a:r>
            <a:r>
              <a:rPr lang="en" altLang="ko-KR" sz="2000" dirty="0" err="1"/>
              <a:t>kCIFARImageNBytes</a:t>
            </a:r>
            <a:r>
              <a:rPr lang="en" altLang="ko-KR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69CE0-E114-5546-A89E-6A3D7DDC391F}"/>
              </a:ext>
            </a:extLst>
          </p:cNvPr>
          <p:cNvSpPr txBox="1"/>
          <p:nvPr/>
        </p:nvSpPr>
        <p:spPr>
          <a:xfrm>
            <a:off x="729990" y="5502163"/>
            <a:ext cx="2836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Mat </a:t>
            </a:r>
            <a:r>
              <a:rPr lang="ko-KR" altLang="en-US" sz="2000"/>
              <a:t>형식으로 그림 세팅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839E83-E45A-134A-97AD-9979FAFD1408}"/>
              </a:ext>
            </a:extLst>
          </p:cNvPr>
          <p:cNvSpPr/>
          <p:nvPr/>
        </p:nvSpPr>
        <p:spPr>
          <a:xfrm>
            <a:off x="670715" y="5969889"/>
            <a:ext cx="10601624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" altLang="ko-KR" sz="2000" dirty="0"/>
              <a:t>  </a:t>
            </a:r>
            <a:r>
              <a:rPr lang="pt" altLang="ko-KR" sz="2000" dirty="0" err="1"/>
              <a:t>mat</a:t>
            </a:r>
            <a:r>
              <a:rPr lang="pt" altLang="ko-KR" sz="2000" dirty="0"/>
              <a:t> = </a:t>
            </a:r>
            <a:r>
              <a:rPr lang="pt" altLang="ko-KR" sz="2000" dirty="0" err="1"/>
              <a:t>np.zeros</a:t>
            </a:r>
            <a:r>
              <a:rPr lang="pt" altLang="ko-KR" sz="2000" dirty="0"/>
              <a:t>((32,32,3), np.uint8)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6EDAE-BDE8-4884-8B60-23082923D37A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binary data</a:t>
            </a:r>
            <a:r>
              <a:rPr lang="ko-KR" altLang="en-US" sz="3200" dirty="0"/>
              <a:t> 를 이미지 파일로 저장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824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422C789-A2BB-4B59-82BF-EAB768112F8B}"/>
              </a:ext>
            </a:extLst>
          </p:cNvPr>
          <p:cNvSpPr/>
          <p:nvPr/>
        </p:nvSpPr>
        <p:spPr>
          <a:xfrm>
            <a:off x="5478542" y="892628"/>
            <a:ext cx="156411" cy="1925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28B73-9608-4C07-AC2D-3FBC88A03B43}"/>
              </a:ext>
            </a:extLst>
          </p:cNvPr>
          <p:cNvSpPr/>
          <p:nvPr/>
        </p:nvSpPr>
        <p:spPr>
          <a:xfrm>
            <a:off x="5313552" y="891673"/>
            <a:ext cx="156411" cy="192505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AE0A76-404D-4718-9F18-C687A112728E}"/>
              </a:ext>
            </a:extLst>
          </p:cNvPr>
          <p:cNvSpPr/>
          <p:nvPr/>
        </p:nvSpPr>
        <p:spPr>
          <a:xfrm>
            <a:off x="5148562" y="891674"/>
            <a:ext cx="156411" cy="192505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BBDE29-AFCD-45D5-B0A2-7E69E061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53" y="1125191"/>
            <a:ext cx="3429000" cy="288444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953F9B3-B81C-4F36-888A-7793B59E0B5F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1228357" y="987927"/>
            <a:ext cx="3920205" cy="18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F9631F-D225-4F18-9478-0EC978BC7DDF}"/>
              </a:ext>
            </a:extLst>
          </p:cNvPr>
          <p:cNvSpPr/>
          <p:nvPr/>
        </p:nvSpPr>
        <p:spPr>
          <a:xfrm>
            <a:off x="1150152" y="1122507"/>
            <a:ext cx="78205" cy="104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B4516C-399C-491D-8E8D-233F7A26F513}"/>
              </a:ext>
            </a:extLst>
          </p:cNvPr>
          <p:cNvSpPr/>
          <p:nvPr/>
        </p:nvSpPr>
        <p:spPr>
          <a:xfrm>
            <a:off x="6942732" y="4185237"/>
            <a:ext cx="2964357" cy="108129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7B932-9317-4236-A661-BE8F61557096}"/>
              </a:ext>
            </a:extLst>
          </p:cNvPr>
          <p:cNvSpPr/>
          <p:nvPr/>
        </p:nvSpPr>
        <p:spPr>
          <a:xfrm>
            <a:off x="6949083" y="3088931"/>
            <a:ext cx="2964357" cy="1081297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0A5EF9-2A43-4C27-9905-386B1327D837}"/>
              </a:ext>
            </a:extLst>
          </p:cNvPr>
          <p:cNvSpPr/>
          <p:nvPr/>
        </p:nvSpPr>
        <p:spPr>
          <a:xfrm>
            <a:off x="6952343" y="2009274"/>
            <a:ext cx="2964357" cy="10812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A34278-7A79-48DC-BAD5-DB75CA9F931B}"/>
              </a:ext>
            </a:extLst>
          </p:cNvPr>
          <p:cNvGrpSpPr/>
          <p:nvPr/>
        </p:nvGrpSpPr>
        <p:grpSpPr>
          <a:xfrm>
            <a:off x="7073870" y="2009274"/>
            <a:ext cx="2253477" cy="1067755"/>
            <a:chOff x="7073870" y="2009274"/>
            <a:chExt cx="2447281" cy="340219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5909AD5-6AC8-43F6-9D3F-E5A84AD30E1A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65DFBD-CB80-4A16-8E68-E27E1C7510EB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1CE277B-3309-4307-AE8C-36E2BB549BD4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5AD5BE-A68D-4C01-91D4-7ED1B1F576C4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6DC24E8-906F-4D29-97BF-E01247487450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5FF075D-F6A5-485D-8B0F-C6F6BB4BA717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D5C70A3-F2B2-4EC8-BF7A-F56C87AC2D4B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FE473B-3671-447B-B4CB-96BD5FE04C0D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2E4FA6-4CCF-48E3-9B65-865F6B4E891D}"/>
              </a:ext>
            </a:extLst>
          </p:cNvPr>
          <p:cNvGrpSpPr/>
          <p:nvPr/>
        </p:nvGrpSpPr>
        <p:grpSpPr>
          <a:xfrm>
            <a:off x="7073869" y="3092430"/>
            <a:ext cx="2253477" cy="1067755"/>
            <a:chOff x="7073870" y="2009274"/>
            <a:chExt cx="2447281" cy="340219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C71E22-1E53-43E8-933C-E21D47285B22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D3A3CC3-2B95-4C2C-A23F-6F0280A980B6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FAA02E-93B6-45C5-AB3A-5FE60B48A04A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430AAC5-3AF3-412F-9C8A-C07A79834A39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3BDD34C-AC25-47E7-913D-2F943CE1069E}"/>
                </a:ext>
              </a:extLst>
            </p:cNvPr>
            <p:cNvSpPr/>
            <p:nvPr/>
          </p:nvSpPr>
          <p:spPr>
            <a:xfrm>
              <a:off x="8196232" y="3731402"/>
              <a:ext cx="188685" cy="1886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24D50E4-8683-4E3C-8E1D-C7815A888951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3B5A2BF-BD2E-440A-AEE1-142130956323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1217126-BE3F-4985-8C09-A5203FDCBD4A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C406C0-2083-4839-87BE-6099A1EDC8FD}"/>
              </a:ext>
            </a:extLst>
          </p:cNvPr>
          <p:cNvGrpSpPr/>
          <p:nvPr/>
        </p:nvGrpSpPr>
        <p:grpSpPr>
          <a:xfrm>
            <a:off x="7073869" y="4180148"/>
            <a:ext cx="2253477" cy="1067755"/>
            <a:chOff x="7073870" y="2009274"/>
            <a:chExt cx="2447281" cy="340219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A6124D6-6F94-4D11-AD9B-66F9D9705C9B}"/>
                </a:ext>
              </a:extLst>
            </p:cNvPr>
            <p:cNvSpPr/>
            <p:nvPr/>
          </p:nvSpPr>
          <p:spPr>
            <a:xfrm>
              <a:off x="7073871" y="2009274"/>
              <a:ext cx="2447280" cy="383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39EAD5-E6E5-4179-AF53-80AC337DE9F4}"/>
                </a:ext>
              </a:extLst>
            </p:cNvPr>
            <p:cNvSpPr/>
            <p:nvPr/>
          </p:nvSpPr>
          <p:spPr>
            <a:xfrm>
              <a:off x="7073871" y="2399147"/>
              <a:ext cx="2447280" cy="3839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E965F93-7983-4B79-A903-20C9EF0EEDAE}"/>
                </a:ext>
              </a:extLst>
            </p:cNvPr>
            <p:cNvSpPr/>
            <p:nvPr/>
          </p:nvSpPr>
          <p:spPr>
            <a:xfrm>
              <a:off x="7073871" y="2783096"/>
              <a:ext cx="2447280" cy="3839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69470D1-8D85-47CD-8318-5F3A91BE86DB}"/>
                </a:ext>
              </a:extLst>
            </p:cNvPr>
            <p:cNvSpPr/>
            <p:nvPr/>
          </p:nvSpPr>
          <p:spPr>
            <a:xfrm>
              <a:off x="7073871" y="3167045"/>
              <a:ext cx="2447280" cy="3839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dirty="0"/>
                <a:t>열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B216BAD-C69F-4007-9189-364129878460}"/>
                </a:ext>
              </a:extLst>
            </p:cNvPr>
            <p:cNvSpPr/>
            <p:nvPr/>
          </p:nvSpPr>
          <p:spPr>
            <a:xfrm>
              <a:off x="8227756" y="3731403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190C22D-C733-40EB-9642-301ABB7D80D4}"/>
                </a:ext>
              </a:extLst>
            </p:cNvPr>
            <p:cNvSpPr/>
            <p:nvPr/>
          </p:nvSpPr>
          <p:spPr>
            <a:xfrm>
              <a:off x="8203168" y="4078302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04A1641-69DF-4611-BCC2-8E0400978F32}"/>
                </a:ext>
              </a:extLst>
            </p:cNvPr>
            <p:cNvSpPr/>
            <p:nvPr/>
          </p:nvSpPr>
          <p:spPr>
            <a:xfrm>
              <a:off x="8203168" y="4743071"/>
              <a:ext cx="188685" cy="1886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3A32CA8-D096-45FF-9549-722101108C6F}"/>
                </a:ext>
              </a:extLst>
            </p:cNvPr>
            <p:cNvSpPr/>
            <p:nvPr/>
          </p:nvSpPr>
          <p:spPr>
            <a:xfrm>
              <a:off x="7073870" y="5027518"/>
              <a:ext cx="2447280" cy="3839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32</a:t>
              </a:r>
              <a:r>
                <a:rPr lang="ko-KR" altLang="en-US" sz="900" dirty="0"/>
                <a:t>열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34C374-763C-4F6B-AA8B-117D283FE6A9}"/>
              </a:ext>
            </a:extLst>
          </p:cNvPr>
          <p:cNvSpPr/>
          <p:nvPr/>
        </p:nvSpPr>
        <p:spPr>
          <a:xfrm>
            <a:off x="7814069" y="1421016"/>
            <a:ext cx="745786" cy="4689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0~9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48A6EF-AA81-4F87-8BF1-AE0F2129D07E}"/>
              </a:ext>
            </a:extLst>
          </p:cNvPr>
          <p:cNvSpPr txBox="1"/>
          <p:nvPr/>
        </p:nvSpPr>
        <p:spPr>
          <a:xfrm>
            <a:off x="8573740" y="148263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라벨 </a:t>
            </a:r>
            <a:r>
              <a:rPr lang="en-US" altLang="ko-KR"/>
              <a:t>(1</a:t>
            </a:r>
            <a:r>
              <a:rPr lang="ko-KR" altLang="en-US"/>
              <a:t>바이트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277F4D-95BE-4D20-BAE5-F5CF46818CC5}"/>
              </a:ext>
            </a:extLst>
          </p:cNvPr>
          <p:cNvSpPr txBox="1"/>
          <p:nvPr/>
        </p:nvSpPr>
        <p:spPr>
          <a:xfrm>
            <a:off x="5921673" y="854400"/>
            <a:ext cx="219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OpenCV 1 pixel (BGR)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0B4CDF1-4B02-4AD2-ADEF-BA757504DCB8}"/>
              </a:ext>
            </a:extLst>
          </p:cNvPr>
          <p:cNvSpPr/>
          <p:nvPr/>
        </p:nvSpPr>
        <p:spPr>
          <a:xfrm>
            <a:off x="6952343" y="2007415"/>
            <a:ext cx="72572" cy="78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7E584A-9372-4498-BF74-ED2EEFC0920B}"/>
              </a:ext>
            </a:extLst>
          </p:cNvPr>
          <p:cNvSpPr/>
          <p:nvPr/>
        </p:nvSpPr>
        <p:spPr>
          <a:xfrm>
            <a:off x="6949082" y="3097256"/>
            <a:ext cx="72572" cy="782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8EDD01D-AA8E-4068-8742-6C87927939AF}"/>
              </a:ext>
            </a:extLst>
          </p:cNvPr>
          <p:cNvSpPr/>
          <p:nvPr/>
        </p:nvSpPr>
        <p:spPr>
          <a:xfrm>
            <a:off x="6942732" y="4185572"/>
            <a:ext cx="72572" cy="782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43F2800-5DB6-4E0E-8638-6E13FE9741E4}"/>
              </a:ext>
            </a:extLst>
          </p:cNvPr>
          <p:cNvCxnSpPr>
            <a:cxnSpLocks/>
            <a:stCxn id="53" idx="1"/>
            <a:endCxn id="9" idx="2"/>
          </p:cNvCxnSpPr>
          <p:nvPr/>
        </p:nvCxnSpPr>
        <p:spPr>
          <a:xfrm flipH="1" flipV="1">
            <a:off x="5226768" y="1084179"/>
            <a:ext cx="1715964" cy="314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258213E-558D-4517-BEBD-BEAC64C1BF8E}"/>
              </a:ext>
            </a:extLst>
          </p:cNvPr>
          <p:cNvCxnSpPr>
            <a:cxnSpLocks/>
            <a:stCxn id="52" idx="1"/>
            <a:endCxn id="8" idx="2"/>
          </p:cNvCxnSpPr>
          <p:nvPr/>
        </p:nvCxnSpPr>
        <p:spPr>
          <a:xfrm flipH="1" flipV="1">
            <a:off x="5391758" y="1084178"/>
            <a:ext cx="1557324" cy="205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4DDB420-F578-46E7-92BB-3E0376E02368}"/>
              </a:ext>
            </a:extLst>
          </p:cNvPr>
          <p:cNvCxnSpPr>
            <a:cxnSpLocks/>
            <a:stCxn id="47" idx="1"/>
            <a:endCxn id="7" idx="2"/>
          </p:cNvCxnSpPr>
          <p:nvPr/>
        </p:nvCxnSpPr>
        <p:spPr>
          <a:xfrm flipH="1" flipV="1">
            <a:off x="5556748" y="1085133"/>
            <a:ext cx="1395595" cy="96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728E46F-C3D0-460D-9B9C-058DCC5490B4}"/>
              </a:ext>
            </a:extLst>
          </p:cNvPr>
          <p:cNvSpPr txBox="1"/>
          <p:nvPr/>
        </p:nvSpPr>
        <p:spPr>
          <a:xfrm>
            <a:off x="10038228" y="2348509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 region</a:t>
            </a:r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F8575FD-369D-4989-83BF-42B7E2471E99}"/>
              </a:ext>
            </a:extLst>
          </p:cNvPr>
          <p:cNvSpPr txBox="1"/>
          <p:nvPr/>
        </p:nvSpPr>
        <p:spPr>
          <a:xfrm>
            <a:off x="10038227" y="342900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 region</a:t>
            </a:r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6F2A2A-1CD6-4D8C-9D84-14828562A400}"/>
              </a:ext>
            </a:extLst>
          </p:cNvPr>
          <p:cNvSpPr txBox="1"/>
          <p:nvPr/>
        </p:nvSpPr>
        <p:spPr>
          <a:xfrm>
            <a:off x="10038228" y="4565568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 region</a:t>
            </a: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DFD6F1-C4EC-4DA2-9C3D-0692238CF67A}"/>
              </a:ext>
            </a:extLst>
          </p:cNvPr>
          <p:cNvSpPr/>
          <p:nvPr/>
        </p:nvSpPr>
        <p:spPr>
          <a:xfrm>
            <a:off x="1150152" y="4039685"/>
            <a:ext cx="5123326" cy="27938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for ii in range(32 * 32):</a:t>
            </a:r>
          </a:p>
          <a:p>
            <a:r>
              <a:rPr lang="en" altLang="ko-KR" sz="2000" dirty="0"/>
              <a:t>    #</a:t>
            </a:r>
            <a:r>
              <a:rPr lang="en" altLang="ko-KR" sz="2000" dirty="0" err="1"/>
              <a:t>opencv</a:t>
            </a:r>
            <a:r>
              <a:rPr lang="en" altLang="ko-KR" sz="2000" dirty="0"/>
              <a:t> actually uses BGR instead of RGB</a:t>
            </a:r>
          </a:p>
          <a:p>
            <a:r>
              <a:rPr lang="en" altLang="ko-KR" sz="2000" dirty="0"/>
              <a:t>    y = </a:t>
            </a:r>
            <a:r>
              <a:rPr lang="en" altLang="ko-KR" sz="2000" dirty="0" err="1"/>
              <a:t>int</a:t>
            </a:r>
            <a:r>
              <a:rPr lang="en" altLang="ko-KR" sz="2000" dirty="0"/>
              <a:t>(ii/32)</a:t>
            </a:r>
          </a:p>
          <a:p>
            <a:r>
              <a:rPr lang="en" altLang="ko-KR" sz="2000" dirty="0"/>
              <a:t>    x = </a:t>
            </a:r>
            <a:r>
              <a:rPr lang="en" altLang="ko-KR" sz="2000" dirty="0" err="1"/>
              <a:t>int</a:t>
            </a:r>
            <a:r>
              <a:rPr lang="en" altLang="ko-KR" sz="2000" dirty="0"/>
              <a:t>(ii%32)</a:t>
            </a:r>
          </a:p>
          <a:p>
            <a:r>
              <a:rPr lang="en" altLang="ko-KR" sz="2000" dirty="0"/>
              <a:t>    mat[y,x,0] = buffer[2 * 32 * 32 + ii] #B</a:t>
            </a:r>
          </a:p>
          <a:p>
            <a:r>
              <a:rPr lang="en" altLang="ko-KR" sz="2000" dirty="0"/>
              <a:t>    mat[y,x,1] = buffer[1 * 32 * 32 + ii] #G</a:t>
            </a:r>
          </a:p>
          <a:p>
            <a:r>
              <a:rPr lang="en" altLang="ko-KR" sz="2000" dirty="0"/>
              <a:t>    mat[y,x,2] = buffer[0 * 32 * 32 + ii] #R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C882A7-6A58-40F2-A181-0F737BC0769D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binary data</a:t>
            </a:r>
            <a:r>
              <a:rPr lang="ko-KR" altLang="en-US" sz="3200" dirty="0"/>
              <a:t> 를 이미지 파일로 저장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8680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762393" y="800565"/>
            <a:ext cx="419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그림 파일명 생성과 </a:t>
            </a:r>
            <a:r>
              <a:rPr lang="en-US" altLang="ko-KR" sz="2000"/>
              <a:t>png </a:t>
            </a:r>
            <a:r>
              <a:rPr lang="ko-KR" altLang="en-US" sz="2000"/>
              <a:t>파일로 저장</a:t>
            </a:r>
            <a:endParaRPr lang="ko-KR" altLang="en-US" sz="2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821669" y="1202182"/>
            <a:ext cx="10607938" cy="13575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filename = path + '/' + name[label] + '/' + name[label] + '%05d' % (</a:t>
            </a:r>
            <a:r>
              <a:rPr lang="en" altLang="ko-KR" sz="2000" dirty="0" err="1"/>
              <a:t>name_cnt</a:t>
            </a:r>
            <a:r>
              <a:rPr lang="en" altLang="ko-KR" sz="2000" dirty="0"/>
              <a:t>[label])</a:t>
            </a:r>
          </a:p>
          <a:p>
            <a:r>
              <a:rPr lang="en" altLang="ko-KR" sz="2000" dirty="0"/>
              <a:t>filename += '.</a:t>
            </a:r>
            <a:r>
              <a:rPr lang="en" altLang="ko-KR" sz="2000" dirty="0" err="1"/>
              <a:t>png</a:t>
            </a:r>
            <a:r>
              <a:rPr lang="en" altLang="ko-KR" sz="2000" dirty="0"/>
              <a:t>’</a:t>
            </a:r>
          </a:p>
          <a:p>
            <a:r>
              <a:rPr lang="en" altLang="ko-KR" sz="2000" dirty="0" err="1"/>
              <a:t>name_cnt</a:t>
            </a:r>
            <a:r>
              <a:rPr lang="en" altLang="ko-KR" sz="2000" dirty="0"/>
              <a:t>[label] += 1</a:t>
            </a:r>
          </a:p>
          <a:p>
            <a:r>
              <a:rPr lang="en" altLang="ko-KR" sz="2000" dirty="0"/>
              <a:t>cv2.imwrite(filename, mat, </a:t>
            </a:r>
            <a:r>
              <a:rPr lang="en" altLang="ko-KR" sz="2000" dirty="0" err="1"/>
              <a:t>params</a:t>
            </a:r>
            <a:r>
              <a:rPr lang="en" altLang="ko-KR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0490E-F096-4F8A-BB76-0601AE16B75D}"/>
              </a:ext>
            </a:extLst>
          </p:cNvPr>
          <p:cNvSpPr txBox="1"/>
          <p:nvPr/>
        </p:nvSpPr>
        <p:spPr>
          <a:xfrm>
            <a:off x="762393" y="3026566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테스트 파일도 동일하게 처리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CA3815-8B9A-4136-A87B-F4CF14167558}"/>
              </a:ext>
            </a:extLst>
          </p:cNvPr>
          <p:cNvSpPr/>
          <p:nvPr/>
        </p:nvSpPr>
        <p:spPr>
          <a:xfrm>
            <a:off x="762394" y="3476901"/>
            <a:ext cx="10607938" cy="739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 err="1"/>
              <a:t>fn</a:t>
            </a:r>
            <a:r>
              <a:rPr lang="en" altLang="ko-KR" sz="2000" dirty="0"/>
              <a:t> = path + '/</a:t>
            </a:r>
            <a:r>
              <a:rPr lang="en" altLang="ko-KR" sz="2000" dirty="0" err="1"/>
              <a:t>test_batch.bin</a:t>
            </a:r>
            <a:r>
              <a:rPr lang="en" altLang="ko-KR" sz="2000" dirty="0"/>
              <a:t>’</a:t>
            </a:r>
          </a:p>
          <a:p>
            <a:r>
              <a:rPr lang="en" altLang="ko-KR" sz="2000" dirty="0"/>
              <a:t>print('test filename : ' + </a:t>
            </a:r>
            <a:r>
              <a:rPr lang="en" altLang="ko-KR" sz="2000" dirty="0" err="1"/>
              <a:t>fn</a:t>
            </a:r>
            <a:r>
              <a:rPr lang="en" altLang="ko-KR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B6F7E-AF6A-4C3C-865E-4247DC057D7C}"/>
              </a:ext>
            </a:extLst>
          </p:cNvPr>
          <p:cNvSpPr txBox="1"/>
          <p:nvPr/>
        </p:nvSpPr>
        <p:spPr>
          <a:xfrm>
            <a:off x="762393" y="4632982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샘플 코드 실행하기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3E3404-D8C8-4FB4-BE0E-B27E56EDD58C}"/>
              </a:ext>
            </a:extLst>
          </p:cNvPr>
          <p:cNvSpPr/>
          <p:nvPr/>
        </p:nvSpPr>
        <p:spPr>
          <a:xfrm>
            <a:off x="792031" y="5089530"/>
            <a:ext cx="10607938" cy="9679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$   cd ~/caffe/examples/cifar10</a:t>
            </a:r>
          </a:p>
          <a:p>
            <a:r>
              <a:rPr lang="en" altLang="ko-KR" sz="2000" dirty="0"/>
              <a:t>$   python3 cifar2png.py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F2E37-940B-4A18-A32D-61EBD66AF61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binary data</a:t>
            </a:r>
            <a:r>
              <a:rPr lang="ko-KR" altLang="en-US" sz="3200" dirty="0"/>
              <a:t> 를 이미지 파일로 저장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717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2968A7-39E5-4220-B99D-278A5D91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5" y="812927"/>
            <a:ext cx="1885950" cy="180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B0B147-1022-4300-A413-D02C42C53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15" y="791631"/>
            <a:ext cx="9906000" cy="1562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889B56-C107-4CFC-BA7A-87556A991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92" y="1182156"/>
            <a:ext cx="1514475" cy="11715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4C3377-291B-49DD-B790-4ECC191FB9A9}"/>
              </a:ext>
            </a:extLst>
          </p:cNvPr>
          <p:cNvSpPr/>
          <p:nvPr/>
        </p:nvSpPr>
        <p:spPr>
          <a:xfrm>
            <a:off x="2334679" y="1347537"/>
            <a:ext cx="9474029" cy="360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742107" y="2840848"/>
            <a:ext cx="368722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1. intel </a:t>
            </a:r>
            <a:r>
              <a:rPr lang="en-US" altLang="ko-KR" sz="2000" dirty="0" err="1"/>
              <a:t>caffe</a:t>
            </a:r>
            <a:r>
              <a:rPr lang="en-US" altLang="ko-KR" sz="2000" dirty="0"/>
              <a:t> </a:t>
            </a:r>
            <a:r>
              <a:rPr lang="ko-KR" altLang="en-US" sz="2000" dirty="0"/>
              <a:t>소스 코드 가져오기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2E2227-6BB4-4C34-BF42-EBA148510832}"/>
              </a:ext>
            </a:extLst>
          </p:cNvPr>
          <p:cNvSpPr/>
          <p:nvPr/>
        </p:nvSpPr>
        <p:spPr>
          <a:xfrm>
            <a:off x="742107" y="3407245"/>
            <a:ext cx="9169782" cy="1009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mkdir </a:t>
            </a:r>
            <a:r>
              <a:rPr lang="en-US" altLang="ko-KR" sz="2000" dirty="0" err="1"/>
              <a:t>caffe</a:t>
            </a:r>
            <a:endParaRPr lang="en-US" altLang="ko-KR" sz="2000" dirty="0"/>
          </a:p>
          <a:p>
            <a:r>
              <a:rPr lang="en-US" altLang="ko-KR" sz="2000" dirty="0"/>
              <a:t>cd </a:t>
            </a:r>
            <a:r>
              <a:rPr lang="en-US" altLang="ko-KR" sz="2000" dirty="0" err="1"/>
              <a:t>caffe</a:t>
            </a:r>
            <a:endParaRPr lang="en-US" altLang="ko-KR" sz="2000" dirty="0"/>
          </a:p>
          <a:p>
            <a:r>
              <a:rPr lang="en-US" altLang="ko-KR" sz="2000" dirty="0"/>
              <a:t>git clone https://github.com/intel/caffe.git</a:t>
            </a:r>
            <a:endParaRPr lang="ko-KR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23C25C-DF16-4147-9339-F4C50F452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07" y="4537185"/>
            <a:ext cx="9169782" cy="1946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2431B0-AC39-47F1-8E53-906D75A3896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환경 설정 </a:t>
            </a:r>
            <a:r>
              <a:rPr lang="en-US" altLang="ko-KR" sz="3200" dirty="0"/>
              <a:t>– Intel</a:t>
            </a:r>
            <a:r>
              <a:rPr lang="ko-KR" altLang="en-US" sz="3200" dirty="0"/>
              <a:t> </a:t>
            </a:r>
            <a:r>
              <a:rPr lang="en-US" altLang="ko-KR" sz="3200" dirty="0"/>
              <a:t>Caffe</a:t>
            </a:r>
            <a:r>
              <a:rPr lang="ko-KR" altLang="en-US" sz="3200" dirty="0"/>
              <a:t> 설치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385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121">
            <a:extLst>
              <a:ext uri="{FF2B5EF4-FFF2-40B4-BE49-F238E27FC236}">
                <a16:creationId xmlns:a16="http://schemas.microsoft.com/office/drawing/2014/main" id="{880A89FA-E8CB-4CF5-B113-94DD9D311C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879939" y="2484099"/>
            <a:ext cx="5671596" cy="39744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9C2216-58FE-BE48-89B5-4DF9B540A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2" y="1241603"/>
            <a:ext cx="4798956" cy="23533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513174-D65A-B841-B061-0CF61FC6E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2" y="3723434"/>
            <a:ext cx="4798956" cy="273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D280A6-BFAE-49D3-8186-A1991DA559B3}"/>
              </a:ext>
            </a:extLst>
          </p:cNvPr>
          <p:cNvSpPr txBox="1"/>
          <p:nvPr/>
        </p:nvSpPr>
        <p:spPr>
          <a:xfrm>
            <a:off x="847292" y="800565"/>
            <a:ext cx="11008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아래와 같이 각각의 디렉토리가 생성되고</a:t>
            </a:r>
            <a:r>
              <a:rPr lang="en-US" altLang="ko-KR" sz="2000" dirty="0"/>
              <a:t>, </a:t>
            </a:r>
            <a:r>
              <a:rPr lang="ko-KR" altLang="en-US" sz="2000" dirty="0"/>
              <a:t>우측과같이 디렉토리에  이미지 파일들이 생성됩니다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B8CF7-7048-43BA-8FF4-41F318427B67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binary data</a:t>
            </a:r>
            <a:r>
              <a:rPr lang="ko-KR" altLang="en-US" sz="3200" dirty="0"/>
              <a:t> 를 이미지 파일로 저장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6185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729990" y="2928004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웹카메라 오픈하고 화면에 출력하기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729990" y="3513782"/>
            <a:ext cx="5391615" cy="18980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cap = cv2.VideoCapture(0)</a:t>
            </a:r>
          </a:p>
          <a:p>
            <a:r>
              <a:rPr lang="en" altLang="ko-KR" sz="2000" dirty="0"/>
              <a:t>if not </a:t>
            </a:r>
            <a:r>
              <a:rPr lang="en" altLang="ko-KR" sz="2000" dirty="0" err="1"/>
              <a:t>cap.isOpened</a:t>
            </a:r>
            <a:r>
              <a:rPr lang="en" altLang="ko-KR" sz="2000" dirty="0"/>
              <a:t>(): </a:t>
            </a:r>
            <a:r>
              <a:rPr lang="en" altLang="ko-KR" sz="2000" dirty="0" err="1"/>
              <a:t>sys.exit</a:t>
            </a:r>
            <a:r>
              <a:rPr lang="en" altLang="ko-KR" sz="2000" dirty="0"/>
              <a:t>(‘camera error’)</a:t>
            </a:r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r>
              <a:rPr lang="en" altLang="ko-KR" sz="2000" dirty="0"/>
              <a:t>while True:</a:t>
            </a:r>
          </a:p>
          <a:p>
            <a:r>
              <a:rPr lang="en" altLang="ko-KR" sz="2000" dirty="0"/>
              <a:t>  ret, frame = </a:t>
            </a:r>
            <a:r>
              <a:rPr lang="en" altLang="ko-KR" sz="2000" dirty="0" err="1"/>
              <a:t>cap.read</a:t>
            </a:r>
            <a:r>
              <a:rPr lang="en" altLang="ko-KR" sz="2000" dirty="0"/>
              <a:t>();</a:t>
            </a:r>
          </a:p>
          <a:p>
            <a:r>
              <a:rPr lang="en" altLang="ko-KR" sz="2000" dirty="0"/>
              <a:t>  if ret: cv2.imshow('view', frame)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729990" y="1108502"/>
            <a:ext cx="5434501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1-2. </a:t>
            </a:r>
            <a:r>
              <a:rPr lang="ko-KR" altLang="en-US" sz="2000" dirty="0"/>
              <a:t>웹</a:t>
            </a:r>
            <a:r>
              <a:rPr lang="en-US" altLang="ko-KR" sz="2000" dirty="0"/>
              <a:t> </a:t>
            </a:r>
            <a:r>
              <a:rPr lang="ko-KR" altLang="en-US" sz="2000" dirty="0"/>
              <a:t>카메라로 가위</a:t>
            </a:r>
            <a:r>
              <a:rPr lang="en-US" altLang="ko-KR" sz="2000" dirty="0"/>
              <a:t>/</a:t>
            </a:r>
            <a:r>
              <a:rPr lang="ko-KR" altLang="en-US" sz="2000" dirty="0"/>
              <a:t>바위</a:t>
            </a:r>
            <a:r>
              <a:rPr lang="en-US" altLang="ko-KR" sz="2000" dirty="0"/>
              <a:t>/</a:t>
            </a:r>
            <a:r>
              <a:rPr lang="ko-KR" altLang="en-US" sz="2000" dirty="0"/>
              <a:t>보 이미지 생성하기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FBBCA7-6497-4AC3-B478-2949DF91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700" y="1102405"/>
            <a:ext cx="4727576" cy="4309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9C64FE-FC83-42FC-8DA0-4D7294DF340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카메라로 </a:t>
            </a:r>
            <a:r>
              <a:rPr lang="en-US" altLang="ko-KR" sz="3200" dirty="0"/>
              <a:t>Image data </a:t>
            </a:r>
            <a:r>
              <a:rPr lang="ko-KR" altLang="en-US" sz="3200" dirty="0"/>
              <a:t>만들기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659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750032" y="864397"/>
            <a:ext cx="4519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중앙에 표시할 정사각형 좌표 설정하기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809309" y="1438094"/>
            <a:ext cx="10383410" cy="1718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rows, cols, channels = </a:t>
            </a:r>
            <a:r>
              <a:rPr lang="en" altLang="ko-KR" sz="2000" dirty="0" err="1"/>
              <a:t>frame.shape</a:t>
            </a:r>
            <a:endParaRPr lang="en" altLang="ko-KR" sz="2000" dirty="0"/>
          </a:p>
          <a:p>
            <a:r>
              <a:rPr lang="en" altLang="ko-KR" sz="2000" dirty="0"/>
              <a:t>width = cols</a:t>
            </a:r>
          </a:p>
          <a:p>
            <a:r>
              <a:rPr lang="en" altLang="ko-KR" sz="2000" dirty="0"/>
              <a:t>height = rows</a:t>
            </a:r>
          </a:p>
          <a:p>
            <a:r>
              <a:rPr lang="en" altLang="ko-KR" sz="2000" dirty="0"/>
              <a:t>length = min(width, height)</a:t>
            </a:r>
          </a:p>
          <a:p>
            <a:endParaRPr lang="en-US" altLang="ko-KR" sz="2000" dirty="0"/>
          </a:p>
          <a:p>
            <a:r>
              <a:rPr lang="en" altLang="ko-KR" sz="2000" dirty="0" err="1"/>
              <a:t>pt</a:t>
            </a:r>
            <a:r>
              <a:rPr lang="en" altLang="ko-KR" sz="2000" dirty="0"/>
              <a:t> = [60,60]</a:t>
            </a:r>
          </a:p>
        </p:txBody>
      </p:sp>
      <p:pic>
        <p:nvPicPr>
          <p:cNvPr id="11" name="Image15">
            <a:extLst>
              <a:ext uri="{FF2B5EF4-FFF2-40B4-BE49-F238E27FC236}">
                <a16:creationId xmlns:a16="http://schemas.microsoft.com/office/drawing/2014/main" id="{C8F1C0A3-B30E-49BC-8166-429230E06F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029530" y="3560166"/>
            <a:ext cx="3163189" cy="26994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0B3821-80DC-5E48-98AC-F841E5C0D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9" y="3536829"/>
            <a:ext cx="4815828" cy="2722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7A411D-50C0-4C05-94AA-0196FAC89FA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카메라로 </a:t>
            </a:r>
            <a:r>
              <a:rPr lang="en-US" altLang="ko-KR" sz="3200" dirty="0"/>
              <a:t>Image data </a:t>
            </a:r>
            <a:r>
              <a:rPr lang="ko-KR" altLang="en-US" sz="3200" dirty="0"/>
              <a:t>만들기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447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A69D31-B0B7-6943-89C0-8202CB79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765" y="1111057"/>
            <a:ext cx="4513341" cy="39917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C204D3-AC2A-E040-9E7D-018724F8A5BE}"/>
              </a:ext>
            </a:extLst>
          </p:cNvPr>
          <p:cNvSpPr/>
          <p:nvPr/>
        </p:nvSpPr>
        <p:spPr>
          <a:xfrm>
            <a:off x="2767135" y="5477737"/>
            <a:ext cx="6318992" cy="7957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if width &lt; height: </a:t>
            </a:r>
            <a:r>
              <a:rPr lang="en" altLang="ko-KR" sz="2000" dirty="0" err="1"/>
              <a:t>pt</a:t>
            </a:r>
            <a:r>
              <a:rPr lang="en" altLang="ko-KR" sz="2000" dirty="0"/>
              <a:t>[1] += </a:t>
            </a:r>
            <a:r>
              <a:rPr lang="en" altLang="ko-KR" sz="2000" dirty="0" err="1"/>
              <a:t>int</a:t>
            </a:r>
            <a:r>
              <a:rPr lang="en" altLang="ko-KR" sz="2000" dirty="0"/>
              <a:t>((height - length) / 2)</a:t>
            </a:r>
          </a:p>
          <a:p>
            <a:r>
              <a:rPr lang="en" altLang="ko-KR" sz="2000" dirty="0"/>
              <a:t>else: </a:t>
            </a:r>
            <a:r>
              <a:rPr lang="en" altLang="ko-KR" sz="2000" dirty="0" err="1"/>
              <a:t>pt</a:t>
            </a:r>
            <a:r>
              <a:rPr lang="en" altLang="ko-KR" sz="2000" dirty="0"/>
              <a:t>[0] += </a:t>
            </a:r>
            <a:r>
              <a:rPr lang="en" altLang="ko-KR" sz="2000" dirty="0" err="1"/>
              <a:t>int</a:t>
            </a:r>
            <a:r>
              <a:rPr lang="en" altLang="ko-KR" sz="2000" dirty="0"/>
              <a:t>((width - length) /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2CD41-963B-4605-BBB3-D2B518C6481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카메라로 </a:t>
            </a:r>
            <a:r>
              <a:rPr lang="en-US" altLang="ko-KR" sz="3200" dirty="0"/>
              <a:t>Image data </a:t>
            </a:r>
            <a:r>
              <a:rPr lang="ko-KR" altLang="en-US" sz="3200" dirty="0"/>
              <a:t>만들기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0283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73A22B-DFCB-4B1B-8BAC-C0BFD3BB825A}"/>
              </a:ext>
            </a:extLst>
          </p:cNvPr>
          <p:cNvSpPr txBox="1"/>
          <p:nvPr/>
        </p:nvSpPr>
        <p:spPr>
          <a:xfrm>
            <a:off x="821669" y="5366769"/>
            <a:ext cx="7523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정사각형 좌표 잘라내고</a:t>
            </a:r>
            <a:r>
              <a:rPr lang="en-US" altLang="ko-KR" sz="2000" dirty="0"/>
              <a:t>, 32x32 </a:t>
            </a:r>
            <a:r>
              <a:rPr lang="ko-KR" altLang="en-US" sz="2000" dirty="0"/>
              <a:t>로 </a:t>
            </a:r>
            <a:r>
              <a:rPr lang="en-US" altLang="ko-KR" sz="2000" dirty="0" err="1"/>
              <a:t>Cifar</a:t>
            </a:r>
            <a:r>
              <a:rPr lang="ko-KR" altLang="en-US" sz="2000" dirty="0"/>
              <a:t>와 동일한 크기로 변경하기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C19736-BBD5-4448-9159-4E1C391765EF}"/>
              </a:ext>
            </a:extLst>
          </p:cNvPr>
          <p:cNvSpPr/>
          <p:nvPr/>
        </p:nvSpPr>
        <p:spPr>
          <a:xfrm>
            <a:off x="821670" y="5766879"/>
            <a:ext cx="10403209" cy="626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 err="1"/>
              <a:t>mid_frame</a:t>
            </a:r>
            <a:r>
              <a:rPr lang="en" altLang="ko-KR" sz="2000" dirty="0"/>
              <a:t> = frame[</a:t>
            </a:r>
            <a:r>
              <a:rPr lang="en" altLang="ko-KR" sz="2000" dirty="0" err="1"/>
              <a:t>pt</a:t>
            </a:r>
            <a:r>
              <a:rPr lang="en" altLang="ko-KR" sz="2000" dirty="0"/>
              <a:t>[1]:</a:t>
            </a:r>
            <a:r>
              <a:rPr lang="en" altLang="ko-KR" sz="2000" dirty="0" err="1"/>
              <a:t>pt</a:t>
            </a:r>
            <a:r>
              <a:rPr lang="en" altLang="ko-KR" sz="2000" dirty="0"/>
              <a:t>[1]+length, </a:t>
            </a:r>
            <a:r>
              <a:rPr lang="en" altLang="ko-KR" sz="2000" dirty="0" err="1"/>
              <a:t>pt</a:t>
            </a:r>
            <a:r>
              <a:rPr lang="en" altLang="ko-KR" sz="2000" dirty="0"/>
              <a:t>[0]:</a:t>
            </a:r>
            <a:r>
              <a:rPr lang="en" altLang="ko-KR" sz="2000" dirty="0" err="1"/>
              <a:t>pt</a:t>
            </a:r>
            <a:r>
              <a:rPr lang="en" altLang="ko-KR" sz="2000" dirty="0"/>
              <a:t>[0]+length]</a:t>
            </a:r>
          </a:p>
          <a:p>
            <a:r>
              <a:rPr lang="en" altLang="ko-KR" sz="2000" dirty="0" err="1"/>
              <a:t>cut_frame</a:t>
            </a:r>
            <a:r>
              <a:rPr lang="en" altLang="ko-KR" sz="2000" dirty="0"/>
              <a:t> = cv2.resize(</a:t>
            </a:r>
            <a:r>
              <a:rPr lang="en" altLang="ko-KR" sz="2000" dirty="0" err="1"/>
              <a:t>mid_frame</a:t>
            </a:r>
            <a:r>
              <a:rPr lang="en" altLang="ko-KR" sz="2000" dirty="0"/>
              <a:t>, (32, 32))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F5FB0-3823-F94C-89CD-A54D65E72257}"/>
              </a:ext>
            </a:extLst>
          </p:cNvPr>
          <p:cNvSpPr txBox="1"/>
          <p:nvPr/>
        </p:nvSpPr>
        <p:spPr>
          <a:xfrm>
            <a:off x="762393" y="793988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초록색 사각형 표시하기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EA71B5-3079-8D49-9798-E4C13CDD2B6B}"/>
              </a:ext>
            </a:extLst>
          </p:cNvPr>
          <p:cNvSpPr/>
          <p:nvPr/>
        </p:nvSpPr>
        <p:spPr>
          <a:xfrm>
            <a:off x="821669" y="1240962"/>
            <a:ext cx="10417349" cy="1192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green = (0, 255, 0)  #BGR</a:t>
            </a:r>
          </a:p>
          <a:p>
            <a:r>
              <a:rPr lang="en" altLang="ko-KR" sz="2000" dirty="0"/>
              <a:t>length -= 120</a:t>
            </a:r>
          </a:p>
          <a:p>
            <a:r>
              <a:rPr lang="en" altLang="ko-KR" sz="2000" dirty="0"/>
              <a:t>cv2.rectangle(frame, (</a:t>
            </a:r>
            <a:r>
              <a:rPr lang="en" altLang="ko-KR" sz="2000" dirty="0" err="1"/>
              <a:t>pt</a:t>
            </a:r>
            <a:r>
              <a:rPr lang="en" altLang="ko-KR" sz="2000" dirty="0"/>
              <a:t>[0], </a:t>
            </a:r>
            <a:r>
              <a:rPr lang="en" altLang="ko-KR" sz="2000" dirty="0" err="1"/>
              <a:t>pt</a:t>
            </a:r>
            <a:r>
              <a:rPr lang="en" altLang="ko-KR" sz="2000" dirty="0"/>
              <a:t>[1]), (</a:t>
            </a:r>
            <a:r>
              <a:rPr lang="en" altLang="ko-KR" sz="2000" dirty="0" err="1"/>
              <a:t>pt</a:t>
            </a:r>
            <a:r>
              <a:rPr lang="en" altLang="ko-KR" sz="2000" dirty="0"/>
              <a:t>[0]+length, </a:t>
            </a:r>
            <a:r>
              <a:rPr lang="en" altLang="ko-KR" sz="2000" dirty="0" err="1"/>
              <a:t>pt</a:t>
            </a:r>
            <a:r>
              <a:rPr lang="en" altLang="ko-KR" sz="2000" dirty="0"/>
              <a:t>[1]+length), green, 4)</a:t>
            </a:r>
          </a:p>
          <a:p>
            <a:r>
              <a:rPr lang="en" altLang="ko-KR" sz="2000" dirty="0"/>
              <a:t>cv2.imshow('view', frame)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DA60D0-6EC6-1F48-8E62-620B972D1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02" y="2641606"/>
            <a:ext cx="6297899" cy="2548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886013-78ED-4A44-9377-01523E2B2E7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카메라로 </a:t>
            </a:r>
            <a:r>
              <a:rPr lang="en-US" altLang="ko-KR" sz="3200" dirty="0"/>
              <a:t>Image data </a:t>
            </a:r>
            <a:r>
              <a:rPr lang="ko-KR" altLang="en-US" sz="3200" dirty="0"/>
              <a:t>만들기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2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880462" y="5222695"/>
            <a:ext cx="4006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윈도우에 저장할 이미지 표시하기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949912" y="5678187"/>
            <a:ext cx="1006918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 err="1"/>
              <a:t>imshow</a:t>
            </a:r>
            <a:r>
              <a:rPr lang="en" altLang="ko-KR" sz="2000" dirty="0"/>
              <a:t>(‘cut’, </a:t>
            </a:r>
            <a:r>
              <a:rPr lang="en" altLang="ko-KR" sz="2000" dirty="0" err="1"/>
              <a:t>cut_frame</a:t>
            </a:r>
            <a:r>
              <a:rPr lang="en" altLang="ko-KR" sz="20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71174A-8510-6B48-9608-5F2E7F88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42" y="1052348"/>
            <a:ext cx="5957721" cy="3702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D2C3D-856F-4711-B58A-0B072D6BB3E7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카메라로 </a:t>
            </a:r>
            <a:r>
              <a:rPr lang="en-US" altLang="ko-KR" sz="3200" dirty="0"/>
              <a:t>Image data </a:t>
            </a:r>
            <a:r>
              <a:rPr lang="ko-KR" altLang="en-US" sz="3200" dirty="0"/>
              <a:t>만들기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8882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669797" y="1124232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PNG</a:t>
            </a:r>
            <a:r>
              <a:rPr lang="ko-KR" altLang="en-US" sz="2000" dirty="0"/>
              <a:t> 파일로 저장</a:t>
            </a:r>
            <a:r>
              <a:rPr lang="en-US" altLang="ko-KR" sz="2000" dirty="0"/>
              <a:t>,</a:t>
            </a:r>
            <a:r>
              <a:rPr lang="ko-KR" altLang="en-US" sz="2000" dirty="0"/>
              <a:t> 속성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669797" y="1574520"/>
            <a:ext cx="5846750" cy="1442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 err="1"/>
              <a:t>params</a:t>
            </a:r>
            <a:r>
              <a:rPr lang="en" altLang="ko-KR" sz="2000" dirty="0"/>
              <a:t> = list()</a:t>
            </a:r>
          </a:p>
          <a:p>
            <a:r>
              <a:rPr lang="en" altLang="ko-KR" sz="2000" dirty="0" err="1"/>
              <a:t>params.append</a:t>
            </a:r>
            <a:r>
              <a:rPr lang="en" altLang="ko-KR" sz="2000" dirty="0"/>
              <a:t>(cv2.IMWRITE_PNG_COMPRESSION)</a:t>
            </a:r>
          </a:p>
          <a:p>
            <a:r>
              <a:rPr lang="en" altLang="ko-KR" sz="2000" dirty="0" err="1"/>
              <a:t>params.append</a:t>
            </a:r>
            <a:r>
              <a:rPr lang="en" altLang="ko-KR" sz="2000" dirty="0"/>
              <a:t>(8)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775387" y="5258833"/>
            <a:ext cx="235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이미지 저장하기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777955" y="5703344"/>
            <a:ext cx="5366926" cy="5701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cv2.imwrite(filename, </a:t>
            </a:r>
            <a:r>
              <a:rPr lang="en" altLang="ko-KR" sz="2000" dirty="0" err="1"/>
              <a:t>cut_frame</a:t>
            </a:r>
            <a:r>
              <a:rPr lang="en" altLang="ko-KR" sz="2000" dirty="0"/>
              <a:t>, </a:t>
            </a:r>
            <a:r>
              <a:rPr lang="en" altLang="ko-KR" sz="2000" dirty="0" err="1"/>
              <a:t>params</a:t>
            </a:r>
            <a:r>
              <a:rPr lang="en" altLang="ko-KR" sz="2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6BEC7-BB11-4062-AEBA-B10C7846392C}"/>
              </a:ext>
            </a:extLst>
          </p:cNvPr>
          <p:cNvSpPr txBox="1"/>
          <p:nvPr/>
        </p:nvSpPr>
        <p:spPr>
          <a:xfrm>
            <a:off x="669797" y="3171432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저장 파일명 설정하기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5CDBC-2526-4A1E-80EE-35B1CD4867BA}"/>
              </a:ext>
            </a:extLst>
          </p:cNvPr>
          <p:cNvSpPr/>
          <p:nvPr/>
        </p:nvSpPr>
        <p:spPr>
          <a:xfrm>
            <a:off x="669796" y="3620424"/>
            <a:ext cx="5846751" cy="1206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 err="1"/>
              <a:t>cwd</a:t>
            </a:r>
            <a:r>
              <a:rPr lang="en" altLang="ko-KR" sz="2000" dirty="0"/>
              <a:t> = </a:t>
            </a:r>
            <a:r>
              <a:rPr lang="en" altLang="ko-KR" sz="2000" dirty="0" err="1"/>
              <a:t>os.getcwd</a:t>
            </a:r>
            <a:r>
              <a:rPr lang="en" altLang="ko-KR" sz="2000" dirty="0"/>
              <a:t>() </a:t>
            </a:r>
          </a:p>
          <a:p>
            <a:r>
              <a:rPr lang="en" altLang="ko-KR" sz="2000" dirty="0"/>
              <a:t>filename = </a:t>
            </a:r>
            <a:r>
              <a:rPr lang="en" altLang="ko-KR" sz="2000" dirty="0" err="1"/>
              <a:t>cwd</a:t>
            </a:r>
            <a:r>
              <a:rPr lang="en" altLang="ko-KR" sz="2000" dirty="0"/>
              <a:t>+‘/’+</a:t>
            </a:r>
            <a:r>
              <a:rPr lang="en" altLang="ko-KR" sz="2000" dirty="0" err="1"/>
              <a:t>strftime</a:t>
            </a:r>
            <a:r>
              <a:rPr lang="en" altLang="ko-KR" sz="2000" dirty="0"/>
              <a:t>(‘%</a:t>
            </a:r>
            <a:r>
              <a:rPr lang="en" altLang="ko-KR" sz="2000" dirty="0" err="1"/>
              <a:t>d%H%M%S</a:t>
            </a:r>
            <a:r>
              <a:rPr lang="en" altLang="ko-KR" sz="2000" dirty="0"/>
              <a:t>’, </a:t>
            </a:r>
            <a:r>
              <a:rPr lang="en" altLang="ko-KR" sz="2000" dirty="0" err="1"/>
              <a:t>localtime</a:t>
            </a:r>
            <a:r>
              <a:rPr lang="en" altLang="ko-KR" sz="2000" dirty="0"/>
              <a:t>()) </a:t>
            </a:r>
            <a:br>
              <a:rPr lang="en" altLang="ko-KR" sz="2000" dirty="0"/>
            </a:br>
            <a:r>
              <a:rPr lang="en" altLang="ko-KR" sz="2000" dirty="0"/>
              <a:t>              +</a:t>
            </a:r>
            <a:r>
              <a:rPr lang="en" altLang="ko-KR" sz="2000" dirty="0" err="1"/>
              <a:t>str</a:t>
            </a:r>
            <a:r>
              <a:rPr lang="en" altLang="ko-KR" sz="2000" dirty="0"/>
              <a:t>(</a:t>
            </a:r>
            <a:r>
              <a:rPr lang="en" altLang="ko-KR" sz="2000" dirty="0" err="1"/>
              <a:t>random.randrange</a:t>
            </a:r>
            <a:r>
              <a:rPr lang="en" altLang="ko-KR" sz="2000" dirty="0"/>
              <a:t>(1,10000))+’.</a:t>
            </a:r>
            <a:r>
              <a:rPr lang="en" altLang="ko-KR" sz="2000" dirty="0" err="1"/>
              <a:t>png</a:t>
            </a:r>
            <a:r>
              <a:rPr lang="en" altLang="ko-KR" sz="2000" dirty="0"/>
              <a:t>’</a:t>
            </a:r>
            <a:endParaRPr lang="ko-KR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4C9B30-1EAA-47D3-B84D-6420DEB17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436" y="2051279"/>
            <a:ext cx="4819506" cy="42221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3B5DA9-1A21-42C4-AF64-95C19076A5C5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카메라로 </a:t>
            </a:r>
            <a:r>
              <a:rPr lang="en-US" altLang="ko-KR" sz="3200" dirty="0"/>
              <a:t>Image data </a:t>
            </a:r>
            <a:r>
              <a:rPr lang="ko-KR" altLang="en-US" sz="3200" dirty="0"/>
              <a:t>만들기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7724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A07AB5-267B-4AD2-B778-66BD1ECB7317}"/>
              </a:ext>
            </a:extLst>
          </p:cNvPr>
          <p:cNvSpPr txBox="1"/>
          <p:nvPr/>
        </p:nvSpPr>
        <p:spPr>
          <a:xfrm>
            <a:off x="886578" y="1282746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샘플코드 실행하기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1841CF-3AF7-4353-9345-114804F96EE7}"/>
              </a:ext>
            </a:extLst>
          </p:cNvPr>
          <p:cNvSpPr/>
          <p:nvPr/>
        </p:nvSpPr>
        <p:spPr>
          <a:xfrm>
            <a:off x="934371" y="1813992"/>
            <a:ext cx="10323258" cy="8612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$   mkdir /home/intel/caffe/data/cifar10/capture</a:t>
            </a:r>
          </a:p>
          <a:p>
            <a:r>
              <a:rPr lang="en" altLang="ko-KR" sz="2000" dirty="0"/>
              <a:t>$   python3 caphand.py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202E1-AD12-4A86-B491-6217D18B0FF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카메라로 </a:t>
            </a:r>
            <a:r>
              <a:rPr lang="en-US" altLang="ko-KR" sz="3200" dirty="0"/>
              <a:t>Image data </a:t>
            </a:r>
            <a:r>
              <a:rPr lang="ko-KR" altLang="en-US" sz="3200" dirty="0"/>
              <a:t>만들기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56943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15">
            <a:extLst>
              <a:ext uri="{FF2B5EF4-FFF2-40B4-BE49-F238E27FC236}">
                <a16:creationId xmlns:a16="http://schemas.microsoft.com/office/drawing/2014/main" id="{ED7D72BF-5F38-4646-B1E4-9CE6F3D0FA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57244" y="3005664"/>
            <a:ext cx="4559640" cy="332683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A5814C-6CB2-4A6E-877A-E875EC41F694}"/>
              </a:ext>
            </a:extLst>
          </p:cNvPr>
          <p:cNvSpPr/>
          <p:nvPr/>
        </p:nvSpPr>
        <p:spPr>
          <a:xfrm>
            <a:off x="957244" y="812157"/>
            <a:ext cx="10455394" cy="1788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 </a:t>
            </a:r>
            <a:r>
              <a:rPr lang="en-US" altLang="ko-KR" sz="2000" dirty="0" err="1"/>
              <a:t>mkdir</a:t>
            </a:r>
            <a:r>
              <a:rPr lang="ko-KR" altLang="en-US" sz="2000" dirty="0"/>
              <a:t> </a:t>
            </a:r>
            <a:r>
              <a:rPr lang="en-US" altLang="ko-KR" sz="2000" dirty="0"/>
              <a:t>scissors (</a:t>
            </a:r>
            <a:r>
              <a:rPr lang="ko-KR" altLang="en-US" sz="2000" dirty="0"/>
              <a:t>가위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err="1"/>
              <a:t>mkdir</a:t>
            </a:r>
            <a:r>
              <a:rPr lang="en-US" altLang="ko-KR" sz="2000" dirty="0"/>
              <a:t> rock (</a:t>
            </a:r>
            <a:r>
              <a:rPr lang="ko-KR" altLang="en-US" sz="2000" dirty="0"/>
              <a:t>바위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err="1"/>
              <a:t>mkdir</a:t>
            </a:r>
            <a:r>
              <a:rPr lang="en-US" altLang="ko-KR" sz="2000" dirty="0"/>
              <a:t> crepe (</a:t>
            </a:r>
            <a:r>
              <a:rPr lang="ko-KR" altLang="en-US" sz="2000" dirty="0"/>
              <a:t>보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2000" dirty="0"/>
              <a:t>캡쳐된 이미지들을 각 폴더별로 분류해서 저장합니다</a:t>
            </a:r>
            <a:r>
              <a:rPr lang="en-US" altLang="ko-KR" sz="2000" dirty="0"/>
              <a:t>. </a:t>
            </a:r>
            <a:endParaRPr lang="ko-KR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37622-60AD-AB40-A3CC-8E710C2A5C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10" y="3705715"/>
            <a:ext cx="5524708" cy="2626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0264A0-7822-4DBB-A4AB-02BE0104FAA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카메라로 </a:t>
            </a:r>
            <a:r>
              <a:rPr lang="en-US" altLang="ko-KR" sz="3200" dirty="0"/>
              <a:t>Image data </a:t>
            </a:r>
            <a:r>
              <a:rPr lang="ko-KR" altLang="en-US" sz="3200" dirty="0"/>
              <a:t>만들기</a:t>
            </a:r>
            <a:endParaRPr lang="en-US" sz="3200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8339005-FA17-4152-B747-3965523FB362}"/>
              </a:ext>
            </a:extLst>
          </p:cNvPr>
          <p:cNvSpPr/>
          <p:nvPr/>
        </p:nvSpPr>
        <p:spPr>
          <a:xfrm>
            <a:off x="5516884" y="4580181"/>
            <a:ext cx="2168706" cy="211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Image16">
            <a:extLst>
              <a:ext uri="{FF2B5EF4-FFF2-40B4-BE49-F238E27FC236}">
                <a16:creationId xmlns:a16="http://schemas.microsoft.com/office/drawing/2014/main" id="{BCA48A83-F9FB-4AA4-A7C7-01BC6A03A9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7685590" y="4420154"/>
            <a:ext cx="30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47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D63D653-6439-4257-B5BA-D1D0E4E18F1F}"/>
              </a:ext>
            </a:extLst>
          </p:cNvPr>
          <p:cNvSpPr/>
          <p:nvPr/>
        </p:nvSpPr>
        <p:spPr>
          <a:xfrm>
            <a:off x="821669" y="1333839"/>
            <a:ext cx="10578475" cy="4786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https://www.kaggle.com/alishmanandhar/rock-scissor-paper/version/1</a:t>
            </a:r>
            <a:endParaRPr lang="ko-KR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CF1AB-18BF-42D3-946A-7221B8528FAA}"/>
              </a:ext>
            </a:extLst>
          </p:cNvPr>
          <p:cNvSpPr txBox="1"/>
          <p:nvPr/>
        </p:nvSpPr>
        <p:spPr>
          <a:xfrm>
            <a:off x="9119315" y="897093"/>
            <a:ext cx="1948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Kaggle.com </a:t>
            </a:r>
            <a:r>
              <a:rPr lang="ko-KR" altLang="en-US" sz="2000" dirty="0"/>
              <a:t>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17327-0459-4F7F-B074-1864142A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19" y="2049159"/>
            <a:ext cx="7086600" cy="4305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DE9C47-86B9-4371-A0E4-6A64214B2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590" y="4720473"/>
            <a:ext cx="3068553" cy="1607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90C92-4BBD-4D24-BB10-79D4EB662F2B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웹에서 </a:t>
            </a:r>
            <a:r>
              <a:rPr lang="en-US" altLang="ko-KR" sz="3200" dirty="0"/>
              <a:t>Image </a:t>
            </a:r>
            <a:r>
              <a:rPr lang="ko-KR" altLang="en-US" sz="3200" dirty="0"/>
              <a:t>다운로드 하기</a:t>
            </a:r>
            <a:endParaRPr lang="en-US" sz="3200" dirty="0"/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0996846D-8482-4D61-83F0-A7C62C31C69E}"/>
              </a:ext>
            </a:extLst>
          </p:cNvPr>
          <p:cNvSpPr/>
          <p:nvPr/>
        </p:nvSpPr>
        <p:spPr>
          <a:xfrm>
            <a:off x="8156697" y="2137527"/>
            <a:ext cx="3243446" cy="21682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 </a:t>
            </a:r>
            <a:r>
              <a:rPr lang="ko-KR" altLang="en-US" sz="2000" dirty="0"/>
              <a:t>웹에서 로그인 하고 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우측 상단을 클릭하여 </a:t>
            </a:r>
            <a:endParaRPr lang="en-US" altLang="ko-KR" sz="2000" dirty="0"/>
          </a:p>
          <a:p>
            <a:r>
              <a:rPr lang="ko-KR" altLang="en-US" sz="2000" dirty="0"/>
              <a:t>가위 바위 보 데이터를 다운로드 하면 </a:t>
            </a:r>
            <a:r>
              <a:rPr lang="en-US" altLang="ko-KR" sz="2000" dirty="0" err="1"/>
              <a:t>Downloand</a:t>
            </a:r>
            <a:r>
              <a:rPr lang="en-US" altLang="ko-KR" sz="2000" dirty="0"/>
              <a:t> </a:t>
            </a:r>
            <a:r>
              <a:rPr lang="ko-KR" altLang="en-US" sz="2000" dirty="0"/>
              <a:t>디렉토리에 </a:t>
            </a:r>
            <a:r>
              <a:rPr lang="en-US" altLang="ko-KR" sz="2000" dirty="0"/>
              <a:t>zip </a:t>
            </a:r>
            <a:r>
              <a:rPr lang="ko-KR" altLang="en-US" sz="2000" dirty="0"/>
              <a:t>파일로 저장됩니다</a:t>
            </a:r>
            <a:r>
              <a:rPr lang="en-US" altLang="ko-KR" sz="2000" dirty="0"/>
              <a:t>.  </a:t>
            </a:r>
            <a:endParaRPr lang="ko-KR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20B1F-99B9-499D-A10C-C2883536C8B4}"/>
              </a:ext>
            </a:extLst>
          </p:cNvPr>
          <p:cNvSpPr txBox="1"/>
          <p:nvPr/>
        </p:nvSpPr>
        <p:spPr>
          <a:xfrm>
            <a:off x="830019" y="759252"/>
            <a:ext cx="556434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1-3. </a:t>
            </a:r>
            <a:r>
              <a:rPr lang="ko-KR" altLang="en-US" sz="2000" dirty="0"/>
              <a:t>웹</a:t>
            </a:r>
            <a:r>
              <a:rPr lang="en-US" altLang="ko-KR" sz="2000" dirty="0"/>
              <a:t> </a:t>
            </a:r>
            <a:r>
              <a:rPr lang="ko-KR" altLang="en-US" sz="2000" dirty="0"/>
              <a:t>카메라로 가위</a:t>
            </a:r>
            <a:r>
              <a:rPr lang="en-US" altLang="ko-KR" sz="2000" dirty="0"/>
              <a:t>/</a:t>
            </a:r>
            <a:r>
              <a:rPr lang="ko-KR" altLang="en-US" sz="2000" dirty="0"/>
              <a:t>바위</a:t>
            </a:r>
            <a:r>
              <a:rPr lang="en-US" altLang="ko-KR" sz="2000" dirty="0"/>
              <a:t>/</a:t>
            </a:r>
            <a:r>
              <a:rPr lang="ko-KR" altLang="en-US" sz="2000" dirty="0"/>
              <a:t>보 이미지 생성하기</a:t>
            </a:r>
          </a:p>
        </p:txBody>
      </p:sp>
    </p:spTree>
    <p:extLst>
      <p:ext uri="{BB962C8B-B14F-4D97-AF65-F5344CB8AC3E}">
        <p14:creationId xmlns:p14="http://schemas.microsoft.com/office/powerpoint/2010/main" val="222866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556370" y="811506"/>
            <a:ext cx="4250202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필요 라이브러리와 인텔 </a:t>
            </a:r>
            <a:r>
              <a:rPr lang="en-US" altLang="ko-KR" sz="2000" dirty="0" err="1"/>
              <a:t>caffe</a:t>
            </a:r>
            <a:r>
              <a:rPr lang="en-US" altLang="ko-KR" sz="2000" dirty="0"/>
              <a:t> </a:t>
            </a:r>
            <a:r>
              <a:rPr lang="ko-KR" altLang="en-US" sz="2000" dirty="0"/>
              <a:t>빌드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2E2227-6BB4-4C34-BF42-EBA148510832}"/>
              </a:ext>
            </a:extLst>
          </p:cNvPr>
          <p:cNvSpPr/>
          <p:nvPr/>
        </p:nvSpPr>
        <p:spPr>
          <a:xfrm>
            <a:off x="556370" y="1325020"/>
            <a:ext cx="11064612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cd </a:t>
            </a:r>
            <a:r>
              <a:rPr lang="en-US" altLang="ko-KR" sz="2000" dirty="0" err="1"/>
              <a:t>caffe</a:t>
            </a:r>
            <a:endParaRPr lang="en-US" altLang="ko-KR" sz="2000" dirty="0"/>
          </a:p>
          <a:p>
            <a:r>
              <a:rPr lang="en-US" altLang="ko-KR" sz="2000" dirty="0"/>
              <a:t>scripts/prepare_env.sh</a:t>
            </a:r>
            <a:endParaRPr lang="ko-KR" altLang="ko-KR" sz="2000" dirty="0"/>
          </a:p>
        </p:txBody>
      </p:sp>
      <p:pic>
        <p:nvPicPr>
          <p:cNvPr id="10" name="Image3">
            <a:extLst>
              <a:ext uri="{FF2B5EF4-FFF2-40B4-BE49-F238E27FC236}">
                <a16:creationId xmlns:a16="http://schemas.microsoft.com/office/drawing/2014/main" id="{10CE535C-25B0-4284-A3E2-1704A3A42E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56370" y="2230962"/>
            <a:ext cx="5761315" cy="41729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AB2BD9-6E14-4DA9-A32B-CE6BACEE3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154" y="2193286"/>
            <a:ext cx="5007828" cy="417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20B98-EB7E-4A51-A95E-75DF8B00483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환경 설정 </a:t>
            </a:r>
            <a:r>
              <a:rPr lang="en-US" altLang="ko-KR" sz="3200" dirty="0"/>
              <a:t>– Intel Caffe</a:t>
            </a:r>
            <a:r>
              <a:rPr lang="ko-KR" altLang="en-US" sz="3200" dirty="0"/>
              <a:t> 설치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3020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D63D653-6439-4257-B5BA-D1D0E4E18F1F}"/>
              </a:ext>
            </a:extLst>
          </p:cNvPr>
          <p:cNvSpPr/>
          <p:nvPr/>
        </p:nvSpPr>
        <p:spPr>
          <a:xfrm>
            <a:off x="706055" y="1178697"/>
            <a:ext cx="10706583" cy="10223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$   cd</a:t>
            </a:r>
            <a:r>
              <a:rPr lang="ko-KR" altLang="en-US" sz="2000" dirty="0"/>
              <a:t> </a:t>
            </a:r>
            <a:r>
              <a:rPr lang="en-US" altLang="ko-KR" sz="2000" dirty="0"/>
              <a:t>~/Downloads</a:t>
            </a:r>
          </a:p>
          <a:p>
            <a:r>
              <a:rPr lang="en-US" altLang="ko-KR" sz="2000" dirty="0"/>
              <a:t>$   unzip final.zip</a:t>
            </a:r>
          </a:p>
          <a:p>
            <a:r>
              <a:rPr lang="en-US" altLang="ko-KR" sz="2000" dirty="0"/>
              <a:t>$   </a:t>
            </a:r>
            <a:r>
              <a:rPr lang="en-US" altLang="ko-KR" sz="2000" dirty="0" err="1"/>
              <a:t>cp</a:t>
            </a:r>
            <a:r>
              <a:rPr lang="en-US" altLang="ko-KR" sz="2000" dirty="0"/>
              <a:t> -rf final ~/</a:t>
            </a:r>
            <a:r>
              <a:rPr lang="en-US" altLang="ko-KR" sz="2000" dirty="0" err="1"/>
              <a:t>caffe</a:t>
            </a:r>
            <a:r>
              <a:rPr lang="en-US" altLang="ko-KR" sz="2000" dirty="0"/>
              <a:t>/data/cifar10/</a:t>
            </a:r>
            <a:endParaRPr lang="ko-KR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CF1AB-18BF-42D3-946A-7221B8528FAA}"/>
              </a:ext>
            </a:extLst>
          </p:cNvPr>
          <p:cNvSpPr txBox="1"/>
          <p:nvPr/>
        </p:nvSpPr>
        <p:spPr>
          <a:xfrm>
            <a:off x="706055" y="715987"/>
            <a:ext cx="7040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압축 피일을 풀어서 </a:t>
            </a:r>
            <a:r>
              <a:rPr lang="en-US" altLang="ko-KR" sz="2000" dirty="0" err="1"/>
              <a:t>caffe</a:t>
            </a:r>
            <a:r>
              <a:rPr lang="en-US" altLang="ko-KR" sz="2000" dirty="0"/>
              <a:t>/data/cifar10   </a:t>
            </a:r>
            <a:r>
              <a:rPr lang="ko-KR" altLang="en-US" sz="2000" dirty="0"/>
              <a:t>디렉토리에 복사하기 </a:t>
            </a:r>
          </a:p>
        </p:txBody>
      </p:sp>
      <p:pic>
        <p:nvPicPr>
          <p:cNvPr id="1025" name="_x651214896" descr="EMB000079a001f5">
            <a:extLst>
              <a:ext uri="{FF2B5EF4-FFF2-40B4-BE49-F238E27FC236}">
                <a16:creationId xmlns:a16="http://schemas.microsoft.com/office/drawing/2014/main" id="{C19C9EE8-09B8-4D69-8E1C-17FD5C423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36" y="2760249"/>
            <a:ext cx="4676668" cy="38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6F3EA0-7754-40B7-B5E4-89BA5BAAE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363554"/>
              </p:ext>
            </p:extLst>
          </p:nvPr>
        </p:nvGraphicFramePr>
        <p:xfrm>
          <a:off x="706055" y="4929745"/>
          <a:ext cx="5418630" cy="1667828"/>
        </p:xfrm>
        <a:graphic>
          <a:graphicData uri="http://schemas.openxmlformats.org/drawingml/2006/table">
            <a:tbl>
              <a:tblPr/>
              <a:tblGrid>
                <a:gridCol w="1322123">
                  <a:extLst>
                    <a:ext uri="{9D8B030D-6E8A-4147-A177-3AD203B41FA5}">
                      <a16:colId xmlns:a16="http://schemas.microsoft.com/office/drawing/2014/main" val="1450220333"/>
                    </a:ext>
                  </a:extLst>
                </a:gridCol>
                <a:gridCol w="1658107">
                  <a:extLst>
                    <a:ext uri="{9D8B030D-6E8A-4147-A177-3AD203B41FA5}">
                      <a16:colId xmlns:a16="http://schemas.microsoft.com/office/drawing/2014/main" val="594241849"/>
                    </a:ext>
                  </a:extLst>
                </a:gridCol>
                <a:gridCol w="1602964">
                  <a:extLst>
                    <a:ext uri="{9D8B030D-6E8A-4147-A177-3AD203B41FA5}">
                      <a16:colId xmlns:a16="http://schemas.microsoft.com/office/drawing/2014/main" val="2553380710"/>
                    </a:ext>
                  </a:extLst>
                </a:gridCol>
                <a:gridCol w="835436">
                  <a:extLst>
                    <a:ext uri="{9D8B030D-6E8A-4147-A177-3AD203B41FA5}">
                      <a16:colId xmlns:a16="http://schemas.microsoft.com/office/drawing/2014/main" val="109344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학습용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train)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테스트용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val)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393032"/>
                  </a:ext>
                </a:extLst>
              </a:tr>
              <a:tr h="3657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가위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c2)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789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168717"/>
                  </a:ext>
                </a:extLst>
              </a:tr>
              <a:tr h="3657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바위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c0)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793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041074"/>
                  </a:ext>
                </a:extLst>
              </a:tr>
              <a:tr h="3657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c1)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1057"/>
                  </a:ext>
                </a:extLst>
              </a:tr>
            </a:tbl>
          </a:graphicData>
        </a:graphic>
      </p:graphicFrame>
      <p:pic>
        <p:nvPicPr>
          <p:cNvPr id="1027" name="_x651213528" descr="EMB000079a001f9">
            <a:extLst>
              <a:ext uri="{FF2B5EF4-FFF2-40B4-BE49-F238E27FC236}">
                <a16:creationId xmlns:a16="http://schemas.microsoft.com/office/drawing/2014/main" id="{28791FA7-0DF5-4850-9AAC-B215F68B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760249"/>
            <a:ext cx="5418630" cy="205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D744CD-0ED6-4603-A07B-A8F66C94CA6F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웹에서 </a:t>
            </a:r>
            <a:r>
              <a:rPr lang="en-US" altLang="ko-KR" sz="3200" dirty="0"/>
              <a:t>Image </a:t>
            </a:r>
            <a:r>
              <a:rPr lang="ko-KR" altLang="en-US" sz="3200" dirty="0"/>
              <a:t>다운로드 하기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24AA9-265C-4A73-B509-6A210E9768E6}"/>
              </a:ext>
            </a:extLst>
          </p:cNvPr>
          <p:cNvSpPr txBox="1"/>
          <p:nvPr/>
        </p:nvSpPr>
        <p:spPr>
          <a:xfrm>
            <a:off x="650113" y="2360139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 압축파일 디렉토리 구조 </a:t>
            </a:r>
          </a:p>
        </p:txBody>
      </p:sp>
    </p:spTree>
    <p:extLst>
      <p:ext uri="{BB962C8B-B14F-4D97-AF65-F5344CB8AC3E}">
        <p14:creationId xmlns:p14="http://schemas.microsoft.com/office/powerpoint/2010/main" val="1100948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892038" y="954107"/>
            <a:ext cx="431483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Kaggle.com </a:t>
            </a:r>
            <a:r>
              <a:rPr lang="ko-KR" altLang="en-US" sz="2000" dirty="0"/>
              <a:t>가위</a:t>
            </a:r>
            <a:r>
              <a:rPr lang="en-US" altLang="ko-KR" sz="2000" dirty="0"/>
              <a:t>/</a:t>
            </a:r>
            <a:r>
              <a:rPr lang="ko-KR" altLang="en-US" sz="2000" dirty="0"/>
              <a:t>바위</a:t>
            </a:r>
            <a:r>
              <a:rPr lang="en-US" altLang="ko-KR" sz="2000" dirty="0"/>
              <a:t>/</a:t>
            </a:r>
            <a:r>
              <a:rPr lang="ko-KR" altLang="en-US" sz="2000" dirty="0"/>
              <a:t>보 데이터 조정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773485" y="1631239"/>
            <a:ext cx="3493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원본 폴더와 생성할 폴더 조정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832762" y="2119878"/>
            <a:ext cx="10336808" cy="1042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original_path = '/home/intel/caffe/data/</a:t>
            </a:r>
            <a:r>
              <a:rPr lang="en-US" altLang="ko-KR" sz="2000" dirty="0"/>
              <a:t>cifar10</a:t>
            </a:r>
            <a:r>
              <a:rPr lang="en" altLang="ko-KR" sz="2000" dirty="0"/>
              <a:t>/'</a:t>
            </a:r>
          </a:p>
          <a:p>
            <a:r>
              <a:rPr lang="en" altLang="ko-KR" sz="2000" dirty="0"/>
              <a:t>part = ['final/train/', 'final/valid/']</a:t>
            </a:r>
          </a:p>
          <a:p>
            <a:r>
              <a:rPr lang="en" altLang="ko-KR" sz="2000" dirty="0"/>
              <a:t>category = ['rock/', 'paper/', 'scissors/']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8A657-6580-4C37-9205-A5ACF9CEC322}"/>
              </a:ext>
            </a:extLst>
          </p:cNvPr>
          <p:cNvSpPr txBox="1"/>
          <p:nvPr/>
        </p:nvSpPr>
        <p:spPr>
          <a:xfrm>
            <a:off x="832762" y="3815129"/>
            <a:ext cx="2666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각 카테고리 폴더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302F4E-9FFE-4124-81FB-E40E6EF08241}"/>
              </a:ext>
            </a:extLst>
          </p:cNvPr>
          <p:cNvSpPr/>
          <p:nvPr/>
        </p:nvSpPr>
        <p:spPr>
          <a:xfrm>
            <a:off x="892038" y="4303768"/>
            <a:ext cx="10336810" cy="1845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  for </a:t>
            </a:r>
            <a:r>
              <a:rPr lang="en" altLang="ko-KR" sz="2000" dirty="0" err="1"/>
              <a:t>i</a:t>
            </a:r>
            <a:r>
              <a:rPr lang="en" altLang="ko-KR" sz="2000" dirty="0"/>
              <a:t> in range(3):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 = </a:t>
            </a:r>
            <a:r>
              <a:rPr lang="en" altLang="ko-KR" sz="2000" dirty="0" err="1"/>
              <a:t>original_path</a:t>
            </a:r>
            <a:endParaRPr lang="en" altLang="ko-KR" sz="2000" dirty="0"/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 += category[</a:t>
            </a:r>
            <a:r>
              <a:rPr lang="en" altLang="ko-KR" sz="2000" dirty="0" err="1"/>
              <a:t>i</a:t>
            </a:r>
            <a:r>
              <a:rPr lang="en" altLang="ko-KR" sz="2000" dirty="0"/>
              <a:t>]</a:t>
            </a:r>
          </a:p>
          <a:p>
            <a:endParaRPr lang="en" altLang="ko-KR" sz="2000" dirty="0"/>
          </a:p>
          <a:p>
            <a:r>
              <a:rPr lang="en" altLang="ko-KR" sz="2000" dirty="0"/>
              <a:t>    print('data path : ' + 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)</a:t>
            </a:r>
          </a:p>
          <a:p>
            <a:r>
              <a:rPr lang="en" altLang="ko-KR" sz="2000" dirty="0"/>
              <a:t>    if not </a:t>
            </a:r>
            <a:r>
              <a:rPr lang="en" altLang="ko-KR" sz="2000" dirty="0" err="1"/>
              <a:t>os.path.exists</a:t>
            </a:r>
            <a:r>
              <a:rPr lang="en" altLang="ko-KR" sz="2000" dirty="0"/>
              <a:t>(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): </a:t>
            </a:r>
            <a:r>
              <a:rPr lang="en" altLang="ko-KR" sz="2000" dirty="0" err="1"/>
              <a:t>os.makedirs</a:t>
            </a:r>
            <a:r>
              <a:rPr lang="en" altLang="ko-KR" sz="2000" dirty="0"/>
              <a:t>(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7FF50-C4F5-4D9A-BFE5-6DD3CC3F1DA7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웹에서 </a:t>
            </a:r>
            <a:r>
              <a:rPr lang="en-US" altLang="ko-KR" sz="3200" dirty="0"/>
              <a:t>Image </a:t>
            </a:r>
            <a:r>
              <a:rPr lang="ko-KR" altLang="en-US" sz="3200" dirty="0"/>
              <a:t>다운로드 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5810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973060" y="772438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원본 폴더 파일 탐색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976132" y="1218848"/>
            <a:ext cx="10242808" cy="51102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for </a:t>
            </a:r>
            <a:r>
              <a:rPr lang="en" altLang="ko-KR" sz="2000" dirty="0" err="1"/>
              <a:t>i</a:t>
            </a:r>
            <a:r>
              <a:rPr lang="en" altLang="ko-KR" sz="2000" dirty="0"/>
              <a:t> in range(2):</a:t>
            </a:r>
          </a:p>
          <a:p>
            <a:r>
              <a:rPr lang="ko-KR" altLang="en-US" sz="2000" dirty="0"/>
              <a:t>  </a:t>
            </a:r>
            <a:r>
              <a:rPr lang="en" altLang="ko-KR" sz="2000" dirty="0" err="1"/>
              <a:t>src</a:t>
            </a:r>
            <a:r>
              <a:rPr lang="en" altLang="ko-KR" sz="2000" dirty="0"/>
              <a:t> = </a:t>
            </a:r>
            <a:r>
              <a:rPr lang="en" altLang="ko-KR" sz="2000" dirty="0" err="1"/>
              <a:t>original_path+part</a:t>
            </a:r>
            <a:r>
              <a:rPr lang="en" altLang="ko-KR" sz="2000" dirty="0"/>
              <a:t>[</a:t>
            </a:r>
            <a:r>
              <a:rPr lang="en" altLang="ko-KR" sz="2000" dirty="0" err="1"/>
              <a:t>i</a:t>
            </a:r>
            <a:r>
              <a:rPr lang="en" altLang="ko-KR" sz="2000" dirty="0"/>
              <a:t>]</a:t>
            </a:r>
          </a:p>
          <a:p>
            <a:r>
              <a:rPr lang="en" altLang="ko-KR" sz="2000" dirty="0"/>
              <a:t>  </a:t>
            </a:r>
            <a:r>
              <a:rPr lang="en" altLang="ko-KR" sz="2000" dirty="0" err="1"/>
              <a:t>src</a:t>
            </a:r>
            <a:r>
              <a:rPr lang="en" altLang="ko-KR" sz="2000" dirty="0"/>
              <a:t> += 'c';</a:t>
            </a:r>
          </a:p>
          <a:p>
            <a:r>
              <a:rPr lang="en" altLang="ko-KR" sz="2000" dirty="0"/>
              <a:t>  for j in range(3):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 = </a:t>
            </a:r>
            <a:r>
              <a:rPr lang="en" altLang="ko-KR" sz="2000" dirty="0" err="1"/>
              <a:t>src</a:t>
            </a:r>
            <a:r>
              <a:rPr lang="en" altLang="ko-KR" sz="2000" dirty="0"/>
              <a:t> + </a:t>
            </a:r>
            <a:r>
              <a:rPr lang="en" altLang="ko-KR" sz="2000" dirty="0" err="1"/>
              <a:t>chr</a:t>
            </a:r>
            <a:r>
              <a:rPr lang="en" altLang="ko-KR" sz="2000" dirty="0"/>
              <a:t>(</a:t>
            </a:r>
            <a:r>
              <a:rPr lang="en" altLang="ko-KR" sz="2000" dirty="0" err="1"/>
              <a:t>ord</a:t>
            </a:r>
            <a:r>
              <a:rPr lang="en" altLang="ko-KR" sz="2000" dirty="0"/>
              <a:t>('0')+j)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dst</a:t>
            </a:r>
            <a:r>
              <a:rPr lang="en" altLang="ko-KR" sz="2000" dirty="0"/>
              <a:t> = </a:t>
            </a:r>
            <a:r>
              <a:rPr lang="en" altLang="ko-KR" sz="2000" dirty="0" err="1"/>
              <a:t>original_path+category</a:t>
            </a:r>
            <a:r>
              <a:rPr lang="en" altLang="ko-KR" sz="2000" dirty="0"/>
              <a:t>[j]</a:t>
            </a:r>
          </a:p>
          <a:p>
            <a:r>
              <a:rPr lang="en" altLang="ko-KR" sz="2000" dirty="0"/>
              <a:t>    print('find path : ' + 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 + ' --&gt; ', end = '')</a:t>
            </a:r>
          </a:p>
          <a:p>
            <a:r>
              <a:rPr lang="en" altLang="ko-KR" sz="2000" dirty="0"/>
              <a:t>    if not </a:t>
            </a:r>
            <a:r>
              <a:rPr lang="en" altLang="ko-KR" sz="2000" dirty="0" err="1"/>
              <a:t>os.path.exists</a:t>
            </a:r>
            <a:r>
              <a:rPr lang="en" altLang="ko-KR" sz="2000" dirty="0"/>
              <a:t>(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): print('path does not exist')</a:t>
            </a:r>
          </a:p>
          <a:p>
            <a:r>
              <a:rPr lang="en" altLang="ko-KR" sz="2000" dirty="0"/>
              <a:t>    else :</a:t>
            </a:r>
          </a:p>
          <a:p>
            <a:r>
              <a:rPr lang="en" altLang="ko-KR" sz="2000" dirty="0"/>
              <a:t>      filenames = </a:t>
            </a:r>
            <a:r>
              <a:rPr lang="en" altLang="ko-KR" sz="2000" dirty="0" err="1"/>
              <a:t>os.listdir</a:t>
            </a:r>
            <a:r>
              <a:rPr lang="en" altLang="ko-KR" sz="2000" dirty="0"/>
              <a:t>(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)</a:t>
            </a:r>
          </a:p>
          <a:p>
            <a:r>
              <a:rPr lang="en" altLang="ko-KR" sz="2000" dirty="0"/>
              <a:t>      for filename in filenames:</a:t>
            </a:r>
          </a:p>
          <a:p>
            <a:r>
              <a:rPr lang="en" altLang="ko-KR" sz="2000" dirty="0"/>
              <a:t>        </a:t>
            </a:r>
            <a:r>
              <a:rPr lang="en" altLang="ko-KR" sz="2000" dirty="0" err="1"/>
              <a:t>full_filename</a:t>
            </a:r>
            <a:r>
              <a:rPr lang="en" altLang="ko-KR" sz="2000" dirty="0"/>
              <a:t> = </a:t>
            </a:r>
            <a:r>
              <a:rPr lang="en" altLang="ko-KR" sz="2000" dirty="0" err="1"/>
              <a:t>os.path.join</a:t>
            </a:r>
            <a:r>
              <a:rPr lang="en" altLang="ko-KR" sz="2000" dirty="0"/>
              <a:t>(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, filename)</a:t>
            </a:r>
          </a:p>
          <a:p>
            <a:r>
              <a:rPr lang="en" altLang="ko-KR" sz="2000" dirty="0"/>
              <a:t>        if not </a:t>
            </a:r>
            <a:r>
              <a:rPr lang="en" altLang="ko-KR" sz="2000" dirty="0" err="1"/>
              <a:t>os.path.isdir</a:t>
            </a:r>
            <a:r>
              <a:rPr lang="en" altLang="ko-KR" sz="2000" dirty="0"/>
              <a:t>(</a:t>
            </a:r>
            <a:r>
              <a:rPr lang="en" altLang="ko-KR" sz="2000" dirty="0" err="1"/>
              <a:t>full_filename</a:t>
            </a:r>
            <a:r>
              <a:rPr lang="en" altLang="ko-KR" sz="2000" dirty="0"/>
              <a:t>):</a:t>
            </a:r>
          </a:p>
          <a:p>
            <a:r>
              <a:rPr lang="en" altLang="ko-KR" sz="2000" dirty="0"/>
              <a:t>          </a:t>
            </a:r>
            <a:r>
              <a:rPr lang="en" altLang="ko-KR" sz="2000" dirty="0" err="1"/>
              <a:t>src_fn</a:t>
            </a:r>
            <a:r>
              <a:rPr lang="en" altLang="ko-KR" sz="2000" dirty="0"/>
              <a:t> = 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+ '/' + filename</a:t>
            </a:r>
          </a:p>
          <a:p>
            <a:r>
              <a:rPr lang="en" altLang="ko-KR" sz="2000" dirty="0"/>
              <a:t>          </a:t>
            </a:r>
            <a:r>
              <a:rPr lang="en" altLang="ko-KR" sz="2000" dirty="0" err="1"/>
              <a:t>dst_fn</a:t>
            </a:r>
            <a:r>
              <a:rPr lang="en" altLang="ko-KR" sz="2000" dirty="0"/>
              <a:t> = </a:t>
            </a:r>
            <a:r>
              <a:rPr lang="en" altLang="ko-KR" sz="2000" dirty="0" err="1"/>
              <a:t>dst</a:t>
            </a:r>
            <a:r>
              <a:rPr lang="en" altLang="ko-KR" sz="2000" dirty="0"/>
              <a:t> + filename</a:t>
            </a:r>
          </a:p>
          <a:p>
            <a:r>
              <a:rPr lang="en" altLang="ko-KR" sz="2000" dirty="0"/>
              <a:t>      print('processed')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52744-06C2-4CD0-80A2-7008242D699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웹에서 </a:t>
            </a:r>
            <a:r>
              <a:rPr lang="en-US" altLang="ko-KR" sz="3200" dirty="0"/>
              <a:t>Image </a:t>
            </a:r>
            <a:r>
              <a:rPr lang="ko-KR" altLang="en-US" sz="3200" dirty="0"/>
              <a:t>다운로드 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8145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019301-C95D-40B5-B6D3-6FFC2205FC1A}"/>
              </a:ext>
            </a:extLst>
          </p:cNvPr>
          <p:cNvSpPr txBox="1"/>
          <p:nvPr/>
        </p:nvSpPr>
        <p:spPr>
          <a:xfrm>
            <a:off x="938335" y="933989"/>
            <a:ext cx="431483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Kaggle.com </a:t>
            </a:r>
            <a:r>
              <a:rPr lang="ko-KR" altLang="en-US" sz="2000" dirty="0"/>
              <a:t>가위</a:t>
            </a:r>
            <a:r>
              <a:rPr lang="en-US" altLang="ko-KR" sz="2000" dirty="0"/>
              <a:t>/</a:t>
            </a:r>
            <a:r>
              <a:rPr lang="ko-KR" altLang="en-US" sz="2000" dirty="0"/>
              <a:t>바위</a:t>
            </a:r>
            <a:r>
              <a:rPr lang="en-US" altLang="ko-KR" sz="2000" dirty="0"/>
              <a:t>/</a:t>
            </a:r>
            <a:r>
              <a:rPr lang="ko-KR" altLang="en-US" sz="2000" dirty="0"/>
              <a:t>보 데이터 조정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5753C-DE58-4B33-9AED-F066D4CBD8B0}"/>
              </a:ext>
            </a:extLst>
          </p:cNvPr>
          <p:cNvSpPr txBox="1"/>
          <p:nvPr/>
        </p:nvSpPr>
        <p:spPr>
          <a:xfrm>
            <a:off x="877036" y="1588966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원본 파일 읽어서 크기를 </a:t>
            </a:r>
            <a:r>
              <a:rPr lang="en-US" altLang="ko-KR" sz="2000" dirty="0"/>
              <a:t>32x32</a:t>
            </a:r>
            <a:r>
              <a:rPr lang="ko-KR" altLang="en-US" sz="2000" dirty="0"/>
              <a:t>로 변환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F32F68-99F7-4728-B17B-858D170FB87F}"/>
              </a:ext>
            </a:extLst>
          </p:cNvPr>
          <p:cNvSpPr/>
          <p:nvPr/>
        </p:nvSpPr>
        <p:spPr>
          <a:xfrm>
            <a:off x="877036" y="2052833"/>
            <a:ext cx="10265958" cy="940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 err="1"/>
              <a:t>orgimg</a:t>
            </a:r>
            <a:r>
              <a:rPr lang="en" altLang="ko-KR" sz="2000" dirty="0"/>
              <a:t> = cv2.imread(</a:t>
            </a:r>
            <a:r>
              <a:rPr lang="en" altLang="ko-KR" sz="2000" dirty="0" err="1"/>
              <a:t>src_fn</a:t>
            </a:r>
            <a:r>
              <a:rPr lang="en" altLang="ko-KR" sz="2000" dirty="0"/>
              <a:t>, cv2.IMREAD_COLOR)</a:t>
            </a:r>
          </a:p>
          <a:p>
            <a:r>
              <a:rPr lang="en" altLang="ko-KR" sz="2000" dirty="0" err="1"/>
              <a:t>cutimg</a:t>
            </a:r>
            <a:r>
              <a:rPr lang="en" altLang="ko-KR" sz="2000" dirty="0"/>
              <a:t> = cv2.resize(</a:t>
            </a:r>
            <a:r>
              <a:rPr lang="en" altLang="ko-KR" sz="2000" dirty="0" err="1"/>
              <a:t>orgimg</a:t>
            </a:r>
            <a:r>
              <a:rPr lang="en" altLang="ko-KR" sz="2000" dirty="0"/>
              <a:t>, (32, 32))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8A657-6580-4C37-9205-A5ACF9CEC322}"/>
              </a:ext>
            </a:extLst>
          </p:cNvPr>
          <p:cNvSpPr txBox="1"/>
          <p:nvPr/>
        </p:nvSpPr>
        <p:spPr>
          <a:xfrm>
            <a:off x="938335" y="3431553"/>
            <a:ext cx="3126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PNG </a:t>
            </a:r>
            <a:r>
              <a:rPr lang="ko-KR" altLang="en-US" sz="2000" dirty="0"/>
              <a:t>파일로 무손실로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302F4E-9FFE-4124-81FB-E40E6EF08241}"/>
              </a:ext>
            </a:extLst>
          </p:cNvPr>
          <p:cNvSpPr/>
          <p:nvPr/>
        </p:nvSpPr>
        <p:spPr>
          <a:xfrm>
            <a:off x="938335" y="3913928"/>
            <a:ext cx="10265959" cy="15577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 err="1"/>
              <a:t>params</a:t>
            </a:r>
            <a:r>
              <a:rPr lang="en" altLang="ko-KR" sz="2000" dirty="0"/>
              <a:t> = list()</a:t>
            </a:r>
          </a:p>
          <a:p>
            <a:r>
              <a:rPr lang="en" altLang="ko-KR" sz="2000" dirty="0" err="1"/>
              <a:t>params.append</a:t>
            </a:r>
            <a:r>
              <a:rPr lang="en" altLang="ko-KR" sz="2000" dirty="0"/>
              <a:t>(cv2.IMWRITE_PNG_COMPRESSION)</a:t>
            </a:r>
          </a:p>
          <a:p>
            <a:r>
              <a:rPr lang="en" altLang="ko-KR" sz="2000" dirty="0" err="1"/>
              <a:t>params.append</a:t>
            </a:r>
            <a:r>
              <a:rPr lang="en" altLang="ko-KR" sz="2000" dirty="0"/>
              <a:t>(8)</a:t>
            </a:r>
          </a:p>
          <a:p>
            <a:r>
              <a:rPr lang="en" altLang="ko-KR" sz="2000" dirty="0"/>
              <a:t>cv2.imwrite(</a:t>
            </a:r>
            <a:r>
              <a:rPr lang="en" altLang="ko-KR" sz="2000" dirty="0" err="1"/>
              <a:t>dst_fn</a:t>
            </a:r>
            <a:r>
              <a:rPr lang="en" altLang="ko-KR" sz="2000" dirty="0"/>
              <a:t>, </a:t>
            </a:r>
            <a:r>
              <a:rPr lang="en" altLang="ko-KR" sz="2000" dirty="0" err="1"/>
              <a:t>cutimg</a:t>
            </a:r>
            <a:r>
              <a:rPr lang="en" altLang="ko-KR" sz="2000" dirty="0"/>
              <a:t>, </a:t>
            </a:r>
            <a:r>
              <a:rPr lang="en" altLang="ko-KR" sz="2000" dirty="0" err="1"/>
              <a:t>params</a:t>
            </a:r>
            <a:r>
              <a:rPr lang="en" altLang="ko-KR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54887-D84A-452C-9B80-894C5006E76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웹에서 </a:t>
            </a:r>
            <a:r>
              <a:rPr lang="en-US" altLang="ko-KR" sz="3200" dirty="0"/>
              <a:t>Image </a:t>
            </a:r>
            <a:r>
              <a:rPr lang="ko-KR" altLang="en-US" sz="3200" dirty="0"/>
              <a:t>다운로드 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9014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F8D822-0E93-4275-B09D-1E44D3620B7C}"/>
              </a:ext>
            </a:extLst>
          </p:cNvPr>
          <p:cNvSpPr txBox="1"/>
          <p:nvPr/>
        </p:nvSpPr>
        <p:spPr>
          <a:xfrm>
            <a:off x="920752" y="964242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샘플코드 실행하기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5F8167-F18E-492F-9D8D-EE62975D08ED}"/>
              </a:ext>
            </a:extLst>
          </p:cNvPr>
          <p:cNvSpPr/>
          <p:nvPr/>
        </p:nvSpPr>
        <p:spPr>
          <a:xfrm>
            <a:off x="968544" y="1495488"/>
            <a:ext cx="10386222" cy="8031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$   cd ~/caffe/examples/cifar10 </a:t>
            </a:r>
          </a:p>
          <a:p>
            <a:r>
              <a:rPr lang="en" altLang="ko-KR" sz="2000" dirty="0"/>
              <a:t>$   python3 handmade.py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6CEB8-8601-40F0-97A8-876CC84833CA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웹에서 </a:t>
            </a:r>
            <a:r>
              <a:rPr lang="en-US" altLang="ko-KR" sz="3200" dirty="0"/>
              <a:t>Image </a:t>
            </a:r>
            <a:r>
              <a:rPr lang="ko-KR" altLang="en-US" sz="3200" dirty="0"/>
              <a:t>다운로드 하기</a:t>
            </a:r>
            <a:endParaRPr lang="en-US" sz="3200" dirty="0"/>
          </a:p>
        </p:txBody>
      </p:sp>
      <p:pic>
        <p:nvPicPr>
          <p:cNvPr id="8" name="그림 2">
            <a:extLst>
              <a:ext uri="{FF2B5EF4-FFF2-40B4-BE49-F238E27FC236}">
                <a16:creationId xmlns:a16="http://schemas.microsoft.com/office/drawing/2014/main" id="{ECCBDA2D-F981-4D6F-B7D8-87F133A49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8" y="2429744"/>
            <a:ext cx="6407039" cy="2806700"/>
          </a:xfrm>
          <a:prstGeom prst="rect">
            <a:avLst/>
          </a:prstGeom>
        </p:spPr>
      </p:pic>
      <p:pic>
        <p:nvPicPr>
          <p:cNvPr id="14" name="_x651208488" descr="EMB000079a00208">
            <a:extLst>
              <a:ext uri="{FF2B5EF4-FFF2-40B4-BE49-F238E27FC236}">
                <a16:creationId xmlns:a16="http://schemas.microsoft.com/office/drawing/2014/main" id="{E0EAA82F-2D3D-4B8F-AA61-8506BDD93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68" y="2858985"/>
            <a:ext cx="4664598" cy="340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2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007783" y="1243621"/>
            <a:ext cx="5287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데이터 경로와 훈련용</a:t>
            </a:r>
            <a:r>
              <a:rPr lang="en-US" altLang="ko-KR" sz="2000" dirty="0"/>
              <a:t>/</a:t>
            </a:r>
            <a:r>
              <a:rPr lang="ko-KR" altLang="en-US" sz="2000" dirty="0"/>
              <a:t>테스트용 </a:t>
            </a:r>
            <a:r>
              <a:rPr lang="en-US" altLang="ko-KR" sz="2000" dirty="0"/>
              <a:t>DB  </a:t>
            </a:r>
            <a:r>
              <a:rPr lang="ko-KR" altLang="en-US" sz="2000" dirty="0"/>
              <a:t>경로 설정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007784" y="1612953"/>
            <a:ext cx="10176434" cy="1082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data_path = '/home/intel/caffe/data/hands'</a:t>
            </a:r>
          </a:p>
          <a:p>
            <a:r>
              <a:rPr lang="en" altLang="ko-KR" sz="2000" dirty="0"/>
              <a:t>train_db = '/home/intel/caffe/examples/cifar10/cifar10_train_lmdb'</a:t>
            </a:r>
          </a:p>
          <a:p>
            <a:r>
              <a:rPr lang="en" altLang="ko-KR" sz="2000" dirty="0"/>
              <a:t>test_db = '/home/intel/caffe/examples/cifar10/cifar10_test_lmdb'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007783" y="726538"/>
            <a:ext cx="38860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커스텀 데이터베이스 생성하기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C74D2-DC74-4631-91C5-081D5C164C8A}"/>
              </a:ext>
            </a:extLst>
          </p:cNvPr>
          <p:cNvSpPr txBox="1"/>
          <p:nvPr/>
        </p:nvSpPr>
        <p:spPr>
          <a:xfrm>
            <a:off x="1007783" y="2838277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카테고리 목록 지정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DDDF0D-E37C-437F-A15A-FB840F7D9A13}"/>
              </a:ext>
            </a:extLst>
          </p:cNvPr>
          <p:cNvSpPr/>
          <p:nvPr/>
        </p:nvSpPr>
        <p:spPr>
          <a:xfrm>
            <a:off x="1007784" y="3207610"/>
            <a:ext cx="10176434" cy="279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name = ['rock', 'paper', 'scissors']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3867F1-DA4F-4A7F-999B-E40DDCF47763}"/>
              </a:ext>
            </a:extLst>
          </p:cNvPr>
          <p:cNvSpPr txBox="1"/>
          <p:nvPr/>
        </p:nvSpPr>
        <p:spPr>
          <a:xfrm>
            <a:off x="928560" y="3705676"/>
            <a:ext cx="10334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폴더 삭제 </a:t>
            </a:r>
            <a:r>
              <a:rPr lang="en-US" altLang="ko-KR" sz="2000" dirty="0"/>
              <a:t>: DB </a:t>
            </a:r>
            <a:r>
              <a:rPr lang="ko-KR" altLang="en-US" sz="2000" dirty="0"/>
              <a:t>생성시 기존 파일을 덮어씌우거나 하지 않고 에러가 나므로 코드로 삭제 처리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10BAD6-F294-4291-A760-6EEA41CF321A}"/>
              </a:ext>
            </a:extLst>
          </p:cNvPr>
          <p:cNvSpPr/>
          <p:nvPr/>
        </p:nvSpPr>
        <p:spPr>
          <a:xfrm>
            <a:off x="1007783" y="4105786"/>
            <a:ext cx="10176434" cy="25790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rmt</a:t>
            </a:r>
            <a:r>
              <a:rPr lang="en" altLang="ko-KR" dirty="0"/>
              <a:t> = 'exec </a:t>
            </a:r>
            <a:r>
              <a:rPr lang="en" altLang="ko-KR" dirty="0" err="1"/>
              <a:t>rm</a:t>
            </a:r>
            <a:r>
              <a:rPr lang="en" altLang="ko-KR" dirty="0"/>
              <a:t> –r '</a:t>
            </a:r>
          </a:p>
          <a:p>
            <a:r>
              <a:rPr lang="en" altLang="ko-KR" dirty="0" err="1"/>
              <a:t>rmpath</a:t>
            </a:r>
            <a:r>
              <a:rPr lang="en" altLang="ko-KR" dirty="0"/>
              <a:t> = </a:t>
            </a:r>
            <a:r>
              <a:rPr lang="en" altLang="ko-KR" dirty="0" err="1"/>
              <a:t>rmt+train_db</a:t>
            </a:r>
            <a:endParaRPr lang="en" altLang="ko-KR" dirty="0"/>
          </a:p>
          <a:p>
            <a:r>
              <a:rPr lang="en" altLang="ko-KR" dirty="0"/>
              <a:t>try: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os.rmdir</a:t>
            </a:r>
            <a:r>
              <a:rPr lang="en" altLang="ko-KR" dirty="0"/>
              <a:t>(</a:t>
            </a:r>
            <a:r>
              <a:rPr lang="en" altLang="ko-KR" dirty="0" err="1"/>
              <a:t>rmpath</a:t>
            </a:r>
            <a:r>
              <a:rPr lang="en" altLang="ko-KR" dirty="0"/>
              <a:t>)</a:t>
            </a:r>
          </a:p>
          <a:p>
            <a:r>
              <a:rPr lang="en" altLang="ko-KR" dirty="0"/>
              <a:t>except </a:t>
            </a:r>
            <a:r>
              <a:rPr lang="en" altLang="ko-KR" dirty="0" err="1"/>
              <a:t>OSError</a:t>
            </a:r>
            <a:r>
              <a:rPr lang="en" altLang="ko-KR" dirty="0"/>
              <a:t> as ex: print(end='')</a:t>
            </a:r>
          </a:p>
          <a:p>
            <a:r>
              <a:rPr lang="en" altLang="ko-KR" dirty="0" err="1"/>
              <a:t>rmpath</a:t>
            </a:r>
            <a:r>
              <a:rPr lang="en" altLang="ko-KR" dirty="0"/>
              <a:t> = </a:t>
            </a:r>
            <a:r>
              <a:rPr lang="en" altLang="ko-KR" dirty="0" err="1"/>
              <a:t>rmt+test_db</a:t>
            </a:r>
            <a:endParaRPr lang="en" altLang="ko-KR" dirty="0"/>
          </a:p>
          <a:p>
            <a:r>
              <a:rPr lang="en" altLang="ko-KR" dirty="0"/>
              <a:t>try:</a:t>
            </a:r>
          </a:p>
          <a:p>
            <a:r>
              <a:rPr lang="en" altLang="ko-KR" dirty="0"/>
              <a:t>  </a:t>
            </a:r>
            <a:r>
              <a:rPr lang="en" altLang="ko-KR" dirty="0" err="1"/>
              <a:t>os.rmdir</a:t>
            </a:r>
            <a:r>
              <a:rPr lang="en" altLang="ko-KR" dirty="0"/>
              <a:t>(</a:t>
            </a:r>
            <a:r>
              <a:rPr lang="en" altLang="ko-KR" dirty="0" err="1"/>
              <a:t>rmpath</a:t>
            </a:r>
            <a:r>
              <a:rPr lang="en" altLang="ko-KR" dirty="0"/>
              <a:t>)</a:t>
            </a:r>
          </a:p>
          <a:p>
            <a:r>
              <a:rPr lang="en" altLang="ko-KR" dirty="0"/>
              <a:t>except </a:t>
            </a:r>
            <a:r>
              <a:rPr lang="en" altLang="ko-KR" dirty="0" err="1"/>
              <a:t>OSError</a:t>
            </a:r>
            <a:r>
              <a:rPr lang="en" altLang="ko-KR" dirty="0"/>
              <a:t> as ex: print(end='')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57BEB-B073-4CA9-A3A1-DCA2029DE24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database </a:t>
            </a:r>
            <a:r>
              <a:rPr lang="ko-KR" altLang="en-US" sz="3200" dirty="0"/>
              <a:t>생성하기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8711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884025" y="3511242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폴더 존재 유무 파악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884025" y="3880574"/>
            <a:ext cx="10130627" cy="1165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for nm in name: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 = </a:t>
            </a:r>
            <a:r>
              <a:rPr lang="en" altLang="ko-KR" sz="2000" dirty="0" err="1"/>
              <a:t>data_path</a:t>
            </a:r>
            <a:r>
              <a:rPr lang="en" altLang="ko-KR" sz="2000" dirty="0"/>
              <a:t> + '/' + nm</a:t>
            </a:r>
          </a:p>
          <a:p>
            <a:r>
              <a:rPr lang="en" altLang="ko-KR" sz="2000" dirty="0"/>
              <a:t>    if not </a:t>
            </a:r>
            <a:r>
              <a:rPr lang="en" altLang="ko-KR" sz="2000" dirty="0" err="1"/>
              <a:t>os.path.exists</a:t>
            </a:r>
            <a:r>
              <a:rPr lang="en" altLang="ko-KR" sz="2000" dirty="0"/>
              <a:t>(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): print('path does not exist')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F1FB86-C798-4E03-A735-CC016979E367}"/>
              </a:ext>
            </a:extLst>
          </p:cNvPr>
          <p:cNvSpPr txBox="1"/>
          <p:nvPr/>
        </p:nvSpPr>
        <p:spPr>
          <a:xfrm>
            <a:off x="884025" y="890021"/>
            <a:ext cx="101965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파일 개수 파악하기 </a:t>
            </a:r>
            <a:r>
              <a:rPr lang="en-US" altLang="ko-KR" sz="2000" dirty="0"/>
              <a:t>: CIFAR </a:t>
            </a:r>
            <a:r>
              <a:rPr lang="ko-KR" altLang="en-US" sz="2000" dirty="0"/>
              <a:t>데이터는 고정 갯수지만</a:t>
            </a:r>
            <a:r>
              <a:rPr lang="en-US" altLang="ko-KR" sz="2000" dirty="0"/>
              <a:t>, </a:t>
            </a:r>
            <a:r>
              <a:rPr lang="ko-KR" altLang="en-US" sz="2000" dirty="0"/>
              <a:t>커스텀 데이터는 갯수가 정해지지 않았으므로 갯수 파일이 필요 합니다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19FAE-DF90-4C1A-A806-623254EAF86F}"/>
              </a:ext>
            </a:extLst>
          </p:cNvPr>
          <p:cNvSpPr/>
          <p:nvPr/>
        </p:nvSpPr>
        <p:spPr>
          <a:xfrm>
            <a:off x="949909" y="2206780"/>
            <a:ext cx="10130627" cy="8896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 err="1"/>
              <a:t>filelist</a:t>
            </a:r>
            <a:r>
              <a:rPr lang="en" altLang="ko-KR" sz="2000" dirty="0"/>
              <a:t> = </a:t>
            </a:r>
            <a:r>
              <a:rPr lang="en" altLang="ko-KR" sz="2000" dirty="0" err="1"/>
              <a:t>dict</a:t>
            </a:r>
            <a:r>
              <a:rPr lang="en" altLang="ko-KR" sz="2000" dirty="0"/>
              <a:t>()</a:t>
            </a:r>
          </a:p>
          <a:p>
            <a:r>
              <a:rPr lang="en" altLang="ko-KR" sz="2000" dirty="0"/>
              <a:t>for nm in name: </a:t>
            </a:r>
            <a:r>
              <a:rPr lang="en" altLang="ko-KR" sz="2000" dirty="0" err="1"/>
              <a:t>filelist</a:t>
            </a:r>
            <a:r>
              <a:rPr lang="en" altLang="ko-KR" sz="2000" dirty="0"/>
              <a:t>[nm] = list()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89E55-AE8C-49E0-94DC-5E80A06A819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database </a:t>
            </a:r>
            <a:r>
              <a:rPr lang="ko-KR" altLang="en-US" sz="3200" dirty="0"/>
              <a:t>생성하기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AA74BF-35A6-4476-B223-7721C2117620}"/>
              </a:ext>
            </a:extLst>
          </p:cNvPr>
          <p:cNvSpPr/>
          <p:nvPr/>
        </p:nvSpPr>
        <p:spPr>
          <a:xfrm>
            <a:off x="884025" y="1793168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/>
              <a:t>환경 설정</a:t>
            </a:r>
          </a:p>
        </p:txBody>
      </p:sp>
    </p:spTree>
    <p:extLst>
      <p:ext uri="{BB962C8B-B14F-4D97-AF65-F5344CB8AC3E}">
        <p14:creationId xmlns:p14="http://schemas.microsoft.com/office/powerpoint/2010/main" val="2798479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904687" y="3566099"/>
            <a:ext cx="1118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테스트 데이터 비율 선택 </a:t>
            </a:r>
            <a:r>
              <a:rPr lang="en-US" altLang="ko-KR" sz="2000" dirty="0"/>
              <a:t>–  </a:t>
            </a:r>
            <a:r>
              <a:rPr lang="ko-KR" altLang="en-US" sz="2000" dirty="0"/>
              <a:t>백분율로 모델 트레이닝시 테스트에 사용될 데이터 양을 지정합니다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904688" y="4059554"/>
            <a:ext cx="10370132" cy="3693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rate = </a:t>
            </a:r>
            <a:r>
              <a:rPr lang="en" altLang="ko-KR" sz="2000" dirty="0" err="1"/>
              <a:t>int</a:t>
            </a:r>
            <a:r>
              <a:rPr lang="en" altLang="ko-KR" sz="2000" dirty="0"/>
              <a:t>(input('testing rate (1~100) : '))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66744-4B40-43B9-BC93-6D6E64338D7E}"/>
              </a:ext>
            </a:extLst>
          </p:cNvPr>
          <p:cNvSpPr txBox="1"/>
          <p:nvPr/>
        </p:nvSpPr>
        <p:spPr>
          <a:xfrm>
            <a:off x="937215" y="4878083"/>
            <a:ext cx="5158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LMDB</a:t>
            </a:r>
            <a:r>
              <a:rPr lang="ko-KR" altLang="en-US" sz="2000" dirty="0"/>
              <a:t> 관련 패키지 설치 </a:t>
            </a:r>
            <a:r>
              <a:rPr lang="en-US" altLang="ko-KR" sz="2000" dirty="0"/>
              <a:t>(</a:t>
            </a:r>
            <a:r>
              <a:rPr lang="ko-KR" altLang="en-US" sz="2000" dirty="0"/>
              <a:t>이미 설치되어 있슴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3FBCAF-A9DD-4B0E-BC8C-95F6B0F654EE}"/>
              </a:ext>
            </a:extLst>
          </p:cNvPr>
          <p:cNvSpPr/>
          <p:nvPr/>
        </p:nvSpPr>
        <p:spPr>
          <a:xfrm>
            <a:off x="984632" y="5416692"/>
            <a:ext cx="4617515" cy="9390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 $    pip3 install lmdb</a:t>
            </a:r>
          </a:p>
          <a:p>
            <a:r>
              <a:rPr lang="ko-KR" altLang="en-US" sz="2000" dirty="0"/>
              <a:t> </a:t>
            </a:r>
            <a:r>
              <a:rPr lang="en-US" altLang="ko-KR" sz="2000" dirty="0"/>
              <a:t>$    p</a:t>
            </a:r>
            <a:r>
              <a:rPr lang="en" altLang="ko-KR" sz="2000" dirty="0"/>
              <a:t>ip3 install matplotlib</a:t>
            </a:r>
          </a:p>
          <a:p>
            <a:r>
              <a:rPr lang="en" altLang="ko-KR" sz="2000" dirty="0"/>
              <a:t> $    pip3 install scikit-image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00075-6FA9-4CCA-8AB9-D1A8C7F529A8}"/>
              </a:ext>
            </a:extLst>
          </p:cNvPr>
          <p:cNvSpPr txBox="1"/>
          <p:nvPr/>
        </p:nvSpPr>
        <p:spPr>
          <a:xfrm>
            <a:off x="984633" y="836428"/>
            <a:ext cx="6032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폴더가 있는 경우 폴더 내에 존재하는 파일 개수 파악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5A2E7A-2938-4612-B955-30C9173AC6EA}"/>
              </a:ext>
            </a:extLst>
          </p:cNvPr>
          <p:cNvSpPr/>
          <p:nvPr/>
        </p:nvSpPr>
        <p:spPr>
          <a:xfrm>
            <a:off x="984634" y="1293184"/>
            <a:ext cx="10370132" cy="1677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filenames = </a:t>
            </a:r>
            <a:r>
              <a:rPr lang="en" altLang="ko-KR" sz="2000" dirty="0" err="1"/>
              <a:t>os.listdir</a:t>
            </a:r>
            <a:r>
              <a:rPr lang="en" altLang="ko-KR" sz="2000" dirty="0"/>
              <a:t>(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)</a:t>
            </a:r>
          </a:p>
          <a:p>
            <a:r>
              <a:rPr lang="en" altLang="ko-KR" sz="2000" dirty="0"/>
              <a:t>for filename in filenames:</a:t>
            </a:r>
          </a:p>
          <a:p>
            <a:r>
              <a:rPr lang="en" altLang="ko-KR" sz="2000" dirty="0"/>
              <a:t>    </a:t>
            </a:r>
            <a:r>
              <a:rPr lang="en" altLang="ko-KR" sz="2000" dirty="0" err="1"/>
              <a:t>full_filename</a:t>
            </a:r>
            <a:r>
              <a:rPr lang="en" altLang="ko-KR" sz="2000" dirty="0"/>
              <a:t> = </a:t>
            </a:r>
            <a:r>
              <a:rPr lang="en" altLang="ko-KR" sz="2000" dirty="0" err="1"/>
              <a:t>os.path.join</a:t>
            </a:r>
            <a:r>
              <a:rPr lang="en" altLang="ko-KR" sz="2000" dirty="0"/>
              <a:t>(</a:t>
            </a:r>
            <a:r>
              <a:rPr lang="en" altLang="ko-KR" sz="2000" dirty="0" err="1"/>
              <a:t>work_dir</a:t>
            </a:r>
            <a:r>
              <a:rPr lang="en" altLang="ko-KR" sz="2000" dirty="0"/>
              <a:t>, filename)</a:t>
            </a:r>
          </a:p>
          <a:p>
            <a:r>
              <a:rPr lang="en" altLang="ko-KR" sz="2000" dirty="0"/>
              <a:t>    if not </a:t>
            </a:r>
            <a:r>
              <a:rPr lang="en" altLang="ko-KR" sz="2000" dirty="0" err="1"/>
              <a:t>os.path.isdir</a:t>
            </a:r>
            <a:r>
              <a:rPr lang="en" altLang="ko-KR" sz="2000" dirty="0"/>
              <a:t>(</a:t>
            </a:r>
            <a:r>
              <a:rPr lang="en" altLang="ko-KR" sz="2000" dirty="0" err="1"/>
              <a:t>full_filename</a:t>
            </a:r>
            <a:r>
              <a:rPr lang="en" altLang="ko-KR" sz="2000" dirty="0"/>
              <a:t>):</a:t>
            </a:r>
          </a:p>
          <a:p>
            <a:r>
              <a:rPr lang="en" altLang="ko-KR" sz="2000" dirty="0"/>
              <a:t>      </a:t>
            </a:r>
            <a:r>
              <a:rPr lang="en" altLang="ko-KR" sz="2000" dirty="0" err="1"/>
              <a:t>filelist</a:t>
            </a:r>
            <a:r>
              <a:rPr lang="en" altLang="ko-KR" sz="2000" dirty="0"/>
              <a:t>[nm].append(filename)</a:t>
            </a: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C53FBCAF-A9DD-4B0E-BC8C-95F6B0F654EE}"/>
              </a:ext>
            </a:extLst>
          </p:cNvPr>
          <p:cNvSpPr/>
          <p:nvPr/>
        </p:nvSpPr>
        <p:spPr>
          <a:xfrm>
            <a:off x="6589853" y="5416693"/>
            <a:ext cx="4594173" cy="9390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 $    python3 -m pip install lmdb</a:t>
            </a:r>
          </a:p>
          <a:p>
            <a:r>
              <a:rPr lang="ko-KR" altLang="en-US" sz="2000" dirty="0"/>
              <a:t> </a:t>
            </a:r>
            <a:r>
              <a:rPr lang="en-US" altLang="ko-KR" sz="2000" dirty="0"/>
              <a:t>$    </a:t>
            </a:r>
            <a:r>
              <a:rPr lang="en" altLang="ko-KR" sz="2000" dirty="0"/>
              <a:t>python3 -m </a:t>
            </a:r>
            <a:r>
              <a:rPr lang="en-US" altLang="ko-KR" sz="2000" dirty="0"/>
              <a:t>p</a:t>
            </a:r>
            <a:r>
              <a:rPr lang="en" altLang="ko-KR" sz="2000" dirty="0"/>
              <a:t>ip install matplotlib</a:t>
            </a:r>
          </a:p>
          <a:p>
            <a:r>
              <a:rPr lang="en" altLang="ko-KR" sz="2000" dirty="0"/>
              <a:t> $    python3 -m pip install scikit-image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4968" y="5686169"/>
            <a:ext cx="602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or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B57F5-D699-49CD-98A5-BA5AF494A64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database </a:t>
            </a:r>
            <a:r>
              <a:rPr lang="ko-KR" altLang="en-US" sz="3200" dirty="0"/>
              <a:t>생성하기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6817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266744-4B40-43B9-BC93-6D6E64338D7E}"/>
              </a:ext>
            </a:extLst>
          </p:cNvPr>
          <p:cNvSpPr txBox="1"/>
          <p:nvPr/>
        </p:nvSpPr>
        <p:spPr>
          <a:xfrm>
            <a:off x="938335" y="243741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3FBCAF-A9DD-4B0E-BC8C-95F6B0F654EE}"/>
              </a:ext>
            </a:extLst>
          </p:cNvPr>
          <p:cNvSpPr/>
          <p:nvPr/>
        </p:nvSpPr>
        <p:spPr>
          <a:xfrm>
            <a:off x="938334" y="2806751"/>
            <a:ext cx="10150213" cy="1271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lmdb1 = </a:t>
            </a:r>
            <a:r>
              <a:rPr lang="en" altLang="ko-KR" dirty="0" err="1"/>
              <a:t>lmdb.open</a:t>
            </a:r>
            <a:r>
              <a:rPr lang="en" altLang="ko-KR" dirty="0"/>
              <a:t>(</a:t>
            </a:r>
            <a:r>
              <a:rPr lang="en" altLang="ko-KR" dirty="0" err="1"/>
              <a:t>caffe_home</a:t>
            </a:r>
            <a:r>
              <a:rPr lang="en" altLang="ko-KR" dirty="0"/>
              <a:t> +</a:t>
            </a:r>
            <a:r>
              <a:rPr lang="ko-KR" altLang="en-US" dirty="0"/>
              <a:t> </a:t>
            </a:r>
            <a:r>
              <a:rPr lang="en" altLang="ko-KR" dirty="0"/>
              <a:t>'examples/</a:t>
            </a:r>
            <a:r>
              <a:rPr lang="en-US" altLang="ko-KR" dirty="0"/>
              <a:t>cifar10</a:t>
            </a:r>
            <a:r>
              <a:rPr lang="en" altLang="ko-KR" dirty="0"/>
              <a:t>/</a:t>
            </a:r>
            <a:r>
              <a:rPr lang="en-US" altLang="ko-KR" dirty="0"/>
              <a:t>cifar10</a:t>
            </a:r>
            <a:r>
              <a:rPr lang="en" altLang="ko-KR" dirty="0"/>
              <a:t>_train_lmdb', map_size=999999999)</a:t>
            </a:r>
          </a:p>
          <a:p>
            <a:r>
              <a:rPr lang="en" altLang="ko-KR" dirty="0"/>
              <a:t>wr1 = lmdb1.begin(write=True)</a:t>
            </a:r>
          </a:p>
          <a:p>
            <a:r>
              <a:rPr lang="en" altLang="ko-KR" dirty="0"/>
              <a:t>lmdb2 = </a:t>
            </a:r>
            <a:r>
              <a:rPr lang="en" altLang="ko-KR" dirty="0" err="1"/>
              <a:t>lmdb.open</a:t>
            </a:r>
            <a:r>
              <a:rPr lang="en" altLang="ko-KR" dirty="0"/>
              <a:t>(</a:t>
            </a:r>
            <a:r>
              <a:rPr lang="en" altLang="ko-KR" dirty="0" err="1"/>
              <a:t>caffe_home</a:t>
            </a:r>
            <a:r>
              <a:rPr lang="en" altLang="ko-KR" dirty="0"/>
              <a:t> +</a:t>
            </a:r>
            <a:r>
              <a:rPr lang="ko-KR" altLang="en-US" dirty="0"/>
              <a:t> </a:t>
            </a:r>
            <a:r>
              <a:rPr lang="en" altLang="ko-KR" dirty="0"/>
              <a:t>'/examples/</a:t>
            </a:r>
            <a:r>
              <a:rPr lang="en-US" altLang="ko-KR" dirty="0"/>
              <a:t>cifar10</a:t>
            </a:r>
            <a:r>
              <a:rPr lang="en" altLang="ko-KR" dirty="0"/>
              <a:t>/</a:t>
            </a:r>
            <a:r>
              <a:rPr lang="en-US" altLang="ko-KR" dirty="0"/>
              <a:t>cifar10</a:t>
            </a:r>
            <a:r>
              <a:rPr lang="en" altLang="ko-KR" dirty="0"/>
              <a:t>_test_lmdb', map_size=999999999)</a:t>
            </a:r>
          </a:p>
          <a:p>
            <a:r>
              <a:rPr lang="en" altLang="ko-KR" dirty="0"/>
              <a:t>wr2 = lmdb2.begin(write=True)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00075-6FA9-4CCA-8AB9-D1A8C7F529A8}"/>
              </a:ext>
            </a:extLst>
          </p:cNvPr>
          <p:cNvSpPr txBox="1"/>
          <p:nvPr/>
        </p:nvSpPr>
        <p:spPr>
          <a:xfrm>
            <a:off x="938335" y="703932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Caffe </a:t>
            </a:r>
            <a:r>
              <a:rPr lang="ko-KR" altLang="en-US" dirty="0"/>
              <a:t>폴더 추가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5A2E7A-2938-4612-B955-30C9173AC6EA}"/>
              </a:ext>
            </a:extLst>
          </p:cNvPr>
          <p:cNvSpPr/>
          <p:nvPr/>
        </p:nvSpPr>
        <p:spPr>
          <a:xfrm>
            <a:off x="938335" y="1119565"/>
            <a:ext cx="10150213" cy="1189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import sys</a:t>
            </a:r>
          </a:p>
          <a:p>
            <a:r>
              <a:rPr lang="en" altLang="ko-KR" dirty="0"/>
              <a:t>caffe_home = '/home/intel/caffe/'</a:t>
            </a:r>
          </a:p>
          <a:p>
            <a:r>
              <a:rPr lang="en" altLang="ko-KR" dirty="0" err="1"/>
              <a:t>sys.path.insert</a:t>
            </a:r>
            <a:r>
              <a:rPr lang="en" altLang="ko-KR" dirty="0"/>
              <a:t>(0, </a:t>
            </a:r>
            <a:r>
              <a:rPr lang="en" altLang="ko-KR" dirty="0" err="1"/>
              <a:t>caffe_home</a:t>
            </a:r>
            <a:r>
              <a:rPr lang="en" altLang="ko-KR" dirty="0"/>
              <a:t> + 'python')</a:t>
            </a:r>
          </a:p>
          <a:p>
            <a:r>
              <a:rPr lang="en" altLang="ko-KR" dirty="0"/>
              <a:t>import </a:t>
            </a:r>
            <a:r>
              <a:rPr lang="en" altLang="ko-KR" dirty="0" err="1"/>
              <a:t>caffe</a:t>
            </a:r>
            <a:endParaRPr lang="en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24F03-74FE-B442-AA9E-82B055F82404}"/>
              </a:ext>
            </a:extLst>
          </p:cNvPr>
          <p:cNvSpPr txBox="1"/>
          <p:nvPr/>
        </p:nvSpPr>
        <p:spPr>
          <a:xfrm>
            <a:off x="984055" y="418209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변수 초기화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2B45B0-7583-8D4D-A632-BFCA68DCB735}"/>
              </a:ext>
            </a:extLst>
          </p:cNvPr>
          <p:cNvSpPr/>
          <p:nvPr/>
        </p:nvSpPr>
        <p:spPr>
          <a:xfrm>
            <a:off x="984055" y="4551430"/>
            <a:ext cx="10150213" cy="20329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datum = caffe.proto.caffe_pb2.Datum()</a:t>
            </a:r>
          </a:p>
          <a:p>
            <a:r>
              <a:rPr lang="en" altLang="ko-KR" dirty="0" err="1"/>
              <a:t>train_id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test_id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len_id</a:t>
            </a:r>
            <a:r>
              <a:rPr lang="en" altLang="ko-KR" dirty="0"/>
              <a:t> = 0</a:t>
            </a:r>
          </a:p>
          <a:p>
            <a:r>
              <a:rPr lang="en" altLang="ko-KR" dirty="0" err="1"/>
              <a:t>random.seed</a:t>
            </a:r>
            <a:r>
              <a:rPr lang="en" altLang="ko-KR" dirty="0"/>
              <a:t>(a=None)</a:t>
            </a:r>
          </a:p>
          <a:p>
            <a:r>
              <a:rPr lang="en" altLang="ko-KR" dirty="0"/>
              <a:t>height = 32</a:t>
            </a:r>
          </a:p>
          <a:p>
            <a:r>
              <a:rPr lang="en" altLang="ko-KR" dirty="0"/>
              <a:t>width = 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1A3E54-1172-48C5-81D3-DC4E16A05F75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database </a:t>
            </a:r>
            <a:r>
              <a:rPr lang="ko-KR" altLang="en-US" sz="3200" dirty="0"/>
              <a:t>생성하기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7328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961485" y="725226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카테고리별로 테스트 개수 조정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961485" y="1190070"/>
            <a:ext cx="10162490" cy="11529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for nm in name: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test_count</a:t>
            </a:r>
            <a:r>
              <a:rPr lang="en" altLang="ko-KR" dirty="0"/>
              <a:t> = </a:t>
            </a:r>
            <a:r>
              <a:rPr lang="en" altLang="ko-KR" dirty="0" err="1"/>
              <a:t>len</a:t>
            </a:r>
            <a:r>
              <a:rPr lang="en" altLang="ko-KR" dirty="0"/>
              <a:t>(</a:t>
            </a:r>
            <a:r>
              <a:rPr lang="en" altLang="ko-KR" dirty="0" err="1"/>
              <a:t>filelist</a:t>
            </a:r>
            <a:r>
              <a:rPr lang="en" altLang="ko-KR" dirty="0"/>
              <a:t>[nm]) * rate / 100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random.shuffle</a:t>
            </a:r>
            <a:r>
              <a:rPr lang="en" altLang="ko-KR" dirty="0"/>
              <a:t>(</a:t>
            </a:r>
            <a:r>
              <a:rPr lang="en" altLang="ko-KR" dirty="0" err="1"/>
              <a:t>filelist</a:t>
            </a:r>
            <a:r>
              <a:rPr lang="en" altLang="ko-KR" dirty="0"/>
              <a:t>[nm])</a:t>
            </a:r>
          </a:p>
          <a:p>
            <a:r>
              <a:rPr lang="en" altLang="ko-KR" dirty="0"/>
              <a:t>    label = nm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11552-5B48-844D-9A8C-3EA0AABAD661}"/>
              </a:ext>
            </a:extLst>
          </p:cNvPr>
          <p:cNvSpPr txBox="1"/>
          <p:nvPr/>
        </p:nvSpPr>
        <p:spPr>
          <a:xfrm>
            <a:off x="961485" y="2654003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개수 만큼 데이터 저장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DE3126-28C8-FE4D-96BE-6ADD14E1EA35}"/>
              </a:ext>
            </a:extLst>
          </p:cNvPr>
          <p:cNvSpPr/>
          <p:nvPr/>
        </p:nvSpPr>
        <p:spPr>
          <a:xfrm>
            <a:off x="961486" y="3137563"/>
            <a:ext cx="10162490" cy="3414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test_pos</a:t>
            </a:r>
            <a:r>
              <a:rPr lang="en" altLang="ko-KR" dirty="0"/>
              <a:t> = 0;</a:t>
            </a:r>
          </a:p>
          <a:p>
            <a:r>
              <a:rPr lang="en" altLang="ko-KR" dirty="0"/>
              <a:t>for fc in </a:t>
            </a:r>
            <a:r>
              <a:rPr lang="en" altLang="ko-KR" dirty="0" err="1"/>
              <a:t>filelist</a:t>
            </a:r>
            <a:r>
              <a:rPr lang="en" altLang="ko-KR" dirty="0"/>
              <a:t>[nm]: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fn</a:t>
            </a:r>
            <a:r>
              <a:rPr lang="en" altLang="ko-KR" dirty="0"/>
              <a:t> = </a:t>
            </a:r>
            <a:r>
              <a:rPr lang="en" altLang="ko-KR" dirty="0" err="1"/>
              <a:t>data_path</a:t>
            </a:r>
            <a:r>
              <a:rPr lang="en" altLang="ko-KR" dirty="0"/>
              <a:t> + ‘/’ + nm + ‘/’ + fc                      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img</a:t>
            </a:r>
            <a:r>
              <a:rPr lang="en" altLang="ko-KR" dirty="0"/>
              <a:t> = cv2.imread(</a:t>
            </a:r>
            <a:r>
              <a:rPr lang="en" altLang="ko-KR" dirty="0" err="1"/>
              <a:t>fn</a:t>
            </a:r>
            <a:r>
              <a:rPr lang="en" altLang="ko-KR" dirty="0"/>
              <a:t>, 1)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img</a:t>
            </a:r>
            <a:r>
              <a:rPr lang="en" altLang="ko-KR" dirty="0"/>
              <a:t> = cv2.resize(</a:t>
            </a:r>
            <a:r>
              <a:rPr lang="en" altLang="ko-KR" dirty="0" err="1"/>
              <a:t>img</a:t>
            </a:r>
            <a:r>
              <a:rPr lang="en" altLang="ko-KR" dirty="0"/>
              <a:t>, (height, width))</a:t>
            </a:r>
          </a:p>
          <a:p>
            <a:r>
              <a:rPr lang="en" altLang="ko-KR" dirty="0"/>
              <a:t>    _, </a:t>
            </a:r>
            <a:r>
              <a:rPr lang="en" altLang="ko-KR" dirty="0" err="1"/>
              <a:t>img_jpg</a:t>
            </a:r>
            <a:r>
              <a:rPr lang="en" altLang="ko-KR" dirty="0"/>
              <a:t> = cv2.imencode('.</a:t>
            </a:r>
            <a:r>
              <a:rPr lang="en" altLang="ko-KR" dirty="0" err="1"/>
              <a:t>png</a:t>
            </a:r>
            <a:r>
              <a:rPr lang="en" altLang="ko-KR" dirty="0"/>
              <a:t>', </a:t>
            </a:r>
            <a:r>
              <a:rPr lang="en" altLang="ko-KR" dirty="0" err="1"/>
              <a:t>img</a:t>
            </a:r>
            <a:r>
              <a:rPr lang="en" altLang="ko-KR" dirty="0"/>
              <a:t>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datum.channels</a:t>
            </a:r>
            <a:r>
              <a:rPr lang="en" altLang="ko-KR" dirty="0"/>
              <a:t> = 3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datum.height</a:t>
            </a:r>
            <a:r>
              <a:rPr lang="en" altLang="ko-KR" dirty="0"/>
              <a:t> = height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datum.width</a:t>
            </a:r>
            <a:r>
              <a:rPr lang="en" altLang="ko-KR" dirty="0"/>
              <a:t> = width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datum.label</a:t>
            </a:r>
            <a:r>
              <a:rPr lang="en" altLang="ko-KR" dirty="0"/>
              <a:t> = </a:t>
            </a:r>
            <a:r>
              <a:rPr lang="en" altLang="ko-KR" dirty="0" err="1"/>
              <a:t>name.index</a:t>
            </a:r>
            <a:r>
              <a:rPr lang="en" altLang="ko-KR" dirty="0"/>
              <a:t>(nm)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datum.encoded</a:t>
            </a:r>
            <a:r>
              <a:rPr lang="en" altLang="ko-KR" dirty="0"/>
              <a:t> = True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datum.data</a:t>
            </a:r>
            <a:r>
              <a:rPr lang="en" altLang="ko-KR" dirty="0"/>
              <a:t> = </a:t>
            </a:r>
            <a:r>
              <a:rPr lang="en" altLang="ko-KR" dirty="0" err="1"/>
              <a:t>img_jpg.tostring</a:t>
            </a:r>
            <a:r>
              <a:rPr lang="en" altLang="ko-KR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DB6C3-7CE6-4105-AED2-3B6C0462290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database </a:t>
            </a:r>
            <a:r>
              <a:rPr lang="ko-KR" altLang="en-US" sz="3200" dirty="0"/>
              <a:t>생성하기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036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520861" y="1271061"/>
            <a:ext cx="287944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Option 1. Intel C Compiler</a:t>
            </a:r>
            <a:endParaRPr lang="ko-KR" altLang="en-US" sz="2000" dirty="0"/>
          </a:p>
        </p:txBody>
      </p:sp>
      <p:pic>
        <p:nvPicPr>
          <p:cNvPr id="6" name="Image4">
            <a:extLst>
              <a:ext uri="{FF2B5EF4-FFF2-40B4-BE49-F238E27FC236}">
                <a16:creationId xmlns:a16="http://schemas.microsoft.com/office/drawing/2014/main" id="{51984446-A36D-4441-BCF1-B50DE0DD8C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20861" y="1866734"/>
            <a:ext cx="5411164" cy="407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47A9FE-8FA4-4C88-832F-84CAFBEE5AEF}"/>
              </a:ext>
            </a:extLst>
          </p:cNvPr>
          <p:cNvSpPr txBox="1"/>
          <p:nvPr/>
        </p:nvSpPr>
        <p:spPr>
          <a:xfrm>
            <a:off x="6236828" y="1271061"/>
            <a:ext cx="248516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Option 2. </a:t>
            </a:r>
            <a:r>
              <a:rPr lang="en-US" altLang="ko-KR" sz="2000" dirty="0" err="1"/>
              <a:t>Cmake</a:t>
            </a:r>
            <a:r>
              <a:rPr lang="en-US" altLang="ko-KR" sz="2000" dirty="0"/>
              <a:t> </a:t>
            </a:r>
            <a:r>
              <a:rPr lang="ko-KR" altLang="en-US" sz="2000" dirty="0"/>
              <a:t>활용</a:t>
            </a:r>
          </a:p>
        </p:txBody>
      </p:sp>
      <p:pic>
        <p:nvPicPr>
          <p:cNvPr id="9" name="Image2">
            <a:extLst>
              <a:ext uri="{FF2B5EF4-FFF2-40B4-BE49-F238E27FC236}">
                <a16:creationId xmlns:a16="http://schemas.microsoft.com/office/drawing/2014/main" id="{16F41E97-DC4C-422F-9B10-069CEA1E22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236828" y="1866734"/>
            <a:ext cx="5411164" cy="4072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F963A-25D8-4EF8-9536-C3462F93E61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환경 설정 </a:t>
            </a:r>
            <a:r>
              <a:rPr lang="en-US" altLang="ko-KR" sz="3200" dirty="0"/>
              <a:t>– compiler </a:t>
            </a:r>
            <a:r>
              <a:rPr lang="ko-KR" altLang="en-US" sz="3200" dirty="0"/>
              <a:t>설치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3357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019356" y="71808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훈련용과 테스트용 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019358" y="1097471"/>
            <a:ext cx="10034466" cy="3327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 err="1"/>
              <a:t>datum_byte</a:t>
            </a:r>
            <a:r>
              <a:rPr lang="en" altLang="ko-KR" dirty="0"/>
              <a:t> = </a:t>
            </a:r>
            <a:r>
              <a:rPr lang="en" altLang="ko-KR" dirty="0" err="1"/>
              <a:t>datum.SerializeToString</a:t>
            </a:r>
            <a:r>
              <a:rPr lang="en" altLang="ko-KR" dirty="0"/>
              <a:t>()</a:t>
            </a:r>
          </a:p>
          <a:p>
            <a:r>
              <a:rPr lang="en" altLang="ko-KR" dirty="0"/>
              <a:t>  </a:t>
            </a:r>
          </a:p>
          <a:p>
            <a:r>
              <a:rPr lang="en" altLang="ko-KR" dirty="0"/>
              <a:t>if </a:t>
            </a:r>
            <a:r>
              <a:rPr lang="en" altLang="ko-KR" dirty="0" err="1"/>
              <a:t>test_pos</a:t>
            </a:r>
            <a:r>
              <a:rPr lang="en" altLang="ko-KR" dirty="0"/>
              <a:t> &lt; </a:t>
            </a:r>
            <a:r>
              <a:rPr lang="en" altLang="ko-KR" dirty="0" err="1"/>
              <a:t>test_count</a:t>
            </a:r>
            <a:r>
              <a:rPr lang="en" altLang="ko-KR" dirty="0"/>
              <a:t>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test_pos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index_byte</a:t>
            </a:r>
            <a:r>
              <a:rPr lang="en" altLang="ko-KR" dirty="0"/>
              <a:t> = '%010d' % </a:t>
            </a:r>
            <a:r>
              <a:rPr lang="en" altLang="ko-KR" dirty="0" err="1"/>
              <a:t>test_id</a:t>
            </a:r>
            <a:endParaRPr lang="en" altLang="ko-KR" dirty="0"/>
          </a:p>
          <a:p>
            <a:r>
              <a:rPr lang="en" altLang="ko-KR" dirty="0"/>
              <a:t>    </a:t>
            </a:r>
            <a:r>
              <a:rPr lang="en" altLang="ko-KR" dirty="0" err="1"/>
              <a:t>test_id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wr1.put(</a:t>
            </a:r>
            <a:r>
              <a:rPr lang="en" altLang="ko-KR" dirty="0" err="1"/>
              <a:t>index_byte</a:t>
            </a:r>
            <a:r>
              <a:rPr lang="en" altLang="ko-KR" dirty="0"/>
              <a:t>, </a:t>
            </a:r>
            <a:r>
              <a:rPr lang="en" altLang="ko-KR" dirty="0" err="1"/>
              <a:t>datum_byte</a:t>
            </a:r>
            <a:r>
              <a:rPr lang="en" altLang="ko-KR" dirty="0"/>
              <a:t>, append=True)</a:t>
            </a:r>
          </a:p>
          <a:p>
            <a:r>
              <a:rPr lang="en" altLang="ko-KR" dirty="0"/>
              <a:t>else:</a:t>
            </a:r>
          </a:p>
          <a:p>
            <a:r>
              <a:rPr lang="en" altLang="ko-KR" dirty="0"/>
              <a:t>    </a:t>
            </a:r>
            <a:r>
              <a:rPr lang="en" altLang="ko-KR" dirty="0" err="1"/>
              <a:t>index_byte</a:t>
            </a:r>
            <a:r>
              <a:rPr lang="en" altLang="ko-KR" dirty="0"/>
              <a:t> = '%010d' % </a:t>
            </a:r>
            <a:r>
              <a:rPr lang="en" altLang="ko-KR" dirty="0" err="1"/>
              <a:t>train_id</a:t>
            </a:r>
            <a:endParaRPr lang="en" altLang="ko-KR" dirty="0"/>
          </a:p>
          <a:p>
            <a:r>
              <a:rPr lang="en" altLang="ko-KR" dirty="0"/>
              <a:t>    </a:t>
            </a:r>
            <a:r>
              <a:rPr lang="en" altLang="ko-KR" dirty="0" err="1"/>
              <a:t>train_id</a:t>
            </a:r>
            <a:r>
              <a:rPr lang="en" altLang="ko-KR" dirty="0"/>
              <a:t> += 1</a:t>
            </a:r>
          </a:p>
          <a:p>
            <a:r>
              <a:rPr lang="en" altLang="ko-KR" dirty="0"/>
              <a:t>    wri2.put(</a:t>
            </a:r>
            <a:r>
              <a:rPr lang="en" altLang="ko-KR" dirty="0" err="1"/>
              <a:t>index_byte</a:t>
            </a:r>
            <a:r>
              <a:rPr lang="en" altLang="ko-KR" dirty="0"/>
              <a:t>, </a:t>
            </a:r>
            <a:r>
              <a:rPr lang="en" altLang="ko-KR" dirty="0" err="1"/>
              <a:t>datum_byte</a:t>
            </a:r>
            <a:r>
              <a:rPr lang="en" altLang="ko-KR" dirty="0"/>
              <a:t>, append=True)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B57BF-BDD2-4D02-9888-EA64CE71282F}"/>
              </a:ext>
            </a:extLst>
          </p:cNvPr>
          <p:cNvSpPr txBox="1"/>
          <p:nvPr/>
        </p:nvSpPr>
        <p:spPr>
          <a:xfrm>
            <a:off x="1019356" y="464325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E20A3C-7874-4CEA-84A2-5DDC71382D90}"/>
              </a:ext>
            </a:extLst>
          </p:cNvPr>
          <p:cNvSpPr/>
          <p:nvPr/>
        </p:nvSpPr>
        <p:spPr>
          <a:xfrm>
            <a:off x="1019357" y="5126818"/>
            <a:ext cx="10034466" cy="1401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dirty="0"/>
              <a:t>wr1.commit()</a:t>
            </a:r>
          </a:p>
          <a:p>
            <a:r>
              <a:rPr lang="en" altLang="ko-KR" dirty="0"/>
              <a:t>wr2.commit()</a:t>
            </a:r>
          </a:p>
          <a:p>
            <a:r>
              <a:rPr lang="en" altLang="ko-KR" dirty="0"/>
              <a:t>lmdb1.close()</a:t>
            </a:r>
          </a:p>
          <a:p>
            <a:r>
              <a:rPr lang="en" altLang="ko-KR" dirty="0"/>
              <a:t>lmdb2.close()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859B-7ECE-42EC-87C9-04CD72148B4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database </a:t>
            </a:r>
            <a:r>
              <a:rPr lang="ko-KR" altLang="en-US" sz="3200" dirty="0"/>
              <a:t>생성하기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0424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4658CF-BB91-43EB-9139-E2BC10C32EC9}"/>
              </a:ext>
            </a:extLst>
          </p:cNvPr>
          <p:cNvSpPr txBox="1"/>
          <p:nvPr/>
        </p:nvSpPr>
        <p:spPr>
          <a:xfrm>
            <a:off x="1054081" y="708029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샘플코드 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636FE-9099-4CB7-9E5B-B404A189C5A5}"/>
              </a:ext>
            </a:extLst>
          </p:cNvPr>
          <p:cNvSpPr/>
          <p:nvPr/>
        </p:nvSpPr>
        <p:spPr>
          <a:xfrm>
            <a:off x="1054082" y="1191589"/>
            <a:ext cx="9944026" cy="4507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ko-KR" sz="2000" dirty="0"/>
              <a:t>  $   python3 createdb.py</a:t>
            </a:r>
          </a:p>
        </p:txBody>
      </p:sp>
      <p:pic>
        <p:nvPicPr>
          <p:cNvPr id="8195" name="_x651197184" descr="EMB000079a00210">
            <a:extLst>
              <a:ext uri="{FF2B5EF4-FFF2-40B4-BE49-F238E27FC236}">
                <a16:creationId xmlns:a16="http://schemas.microsoft.com/office/drawing/2014/main" id="{B7B79191-2D87-4AE6-ABE9-7F729758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526" y="3196073"/>
            <a:ext cx="4045581" cy="27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1D7BAC-B207-5B4D-811C-0E5CF3D6E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1" y="1981042"/>
            <a:ext cx="9944025" cy="87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FEC683-458E-BD4D-85E8-44381A667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1" y="3196074"/>
            <a:ext cx="5774119" cy="2716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338855-BFE7-4EC8-AF66-F40B0C818E1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database </a:t>
            </a:r>
            <a:r>
              <a:rPr lang="ko-KR" altLang="en-US" sz="3200" dirty="0"/>
              <a:t>생성하기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6009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158255" y="1559226"/>
            <a:ext cx="10022890" cy="12128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$   cd ~/</a:t>
            </a:r>
            <a:r>
              <a:rPr lang="en-US" altLang="ko-KR" sz="2000" dirty="0" err="1"/>
              <a:t>caffe</a:t>
            </a:r>
            <a:r>
              <a:rPr lang="en-US" altLang="ko-KR" sz="2000" dirty="0"/>
              <a:t>/</a:t>
            </a:r>
            <a:endParaRPr lang="ko-KR" altLang="ko-KR" sz="2000" dirty="0"/>
          </a:p>
          <a:p>
            <a:r>
              <a:rPr lang="en-US" altLang="ko-KR" sz="2000" dirty="0"/>
              <a:t>$   ./build/tools/</a:t>
            </a:r>
            <a:r>
              <a:rPr lang="en-US" altLang="ko-KR" sz="2000" dirty="0" err="1"/>
              <a:t>compute_image_mean</a:t>
            </a:r>
            <a:r>
              <a:rPr lang="en-US" altLang="ko-KR" sz="2000" dirty="0"/>
              <a:t> -backend=</a:t>
            </a:r>
            <a:r>
              <a:rPr lang="en-US" altLang="ko-KR" sz="2000" dirty="0" err="1"/>
              <a:t>lmdb</a:t>
            </a:r>
            <a:r>
              <a:rPr lang="en-US" altLang="ko-KR" sz="2000" dirty="0"/>
              <a:t> examples/cifar10/cifar10_train_lmdb examples/cifar10/</a:t>
            </a:r>
            <a:r>
              <a:rPr lang="en-US" altLang="ko-KR" sz="2000" dirty="0" err="1"/>
              <a:t>mean.binaryproto</a:t>
            </a:r>
            <a:endParaRPr lang="ko-KR" altLang="ko-KR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412463-13A4-42A9-B051-EDF5A7C18247}"/>
              </a:ext>
            </a:extLst>
          </p:cNvPr>
          <p:cNvSpPr txBox="1"/>
          <p:nvPr/>
        </p:nvSpPr>
        <p:spPr>
          <a:xfrm>
            <a:off x="1158254" y="1027480"/>
            <a:ext cx="298940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en-US" altLang="ko-KR" sz="2000" dirty="0" err="1"/>
              <a:t>image_mean</a:t>
            </a:r>
            <a:r>
              <a:rPr lang="en-US" altLang="ko-KR" sz="2000" dirty="0"/>
              <a:t> </a:t>
            </a:r>
            <a:r>
              <a:rPr lang="ko-KR" altLang="en-US" sz="2000" dirty="0"/>
              <a:t>파일 생성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91A3E9-070C-44F9-BB22-5F5304994FA2}"/>
              </a:ext>
            </a:extLst>
          </p:cNvPr>
          <p:cNvSpPr txBox="1">
            <a:spLocks/>
          </p:cNvSpPr>
          <p:nvPr/>
        </p:nvSpPr>
        <p:spPr>
          <a:xfrm>
            <a:off x="1158254" y="3007769"/>
            <a:ext cx="10022890" cy="129801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4472C4"/>
                </a:solidFill>
                <a:latin typeface="맑은 고딕" panose="020F0302020204030204"/>
              </a:rPr>
              <a:t>Mean Values in Caffe</a:t>
            </a:r>
            <a:endParaRPr lang="ko-KR" altLang="en-US" sz="2000" b="1" dirty="0">
              <a:solidFill>
                <a:srgbClr val="4472C4"/>
              </a:solidFill>
              <a:latin typeface="맑은 고딕" panose="020F0302020204030204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특정 이미지 영역이 평균값으로 설정 되도록 입력 이미지의 수정 된 버전을 저장</a:t>
            </a:r>
            <a:endParaRPr lang="en-US" altLang="ko-KR" sz="2000" dirty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이유는 평균 뺄셈 중에 해당 영역이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설정되어 계산량이 줄어듭니다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E494A-6138-4BC1-851A-BAA5D25E4B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모델 학습 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093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135104" y="1551648"/>
            <a:ext cx="10911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train_full.sh  </a:t>
            </a:r>
            <a:r>
              <a:rPr lang="ko-KR" altLang="en-US" sz="2000" dirty="0"/>
              <a:t>파일 수정 </a:t>
            </a:r>
            <a:r>
              <a:rPr lang="en-US" altLang="ko-KR" sz="2000" dirty="0"/>
              <a:t>– </a:t>
            </a:r>
            <a:r>
              <a:rPr lang="ko-KR" altLang="en-US" sz="2000" dirty="0"/>
              <a:t>모델학습 출력 파일 확장자를 </a:t>
            </a:r>
            <a:r>
              <a:rPr lang="en-US" altLang="ko-KR" sz="2000" dirty="0" err="1"/>
              <a:t>caffemodel</a:t>
            </a:r>
            <a:r>
              <a:rPr lang="ko-KR" altLang="en-US" sz="2000" dirty="0"/>
              <a:t>로 하기 위해 </a:t>
            </a:r>
            <a:r>
              <a:rPr lang="en-US" altLang="ko-KR" sz="2000" dirty="0"/>
              <a:t>.h5</a:t>
            </a:r>
            <a:r>
              <a:rPr lang="ko-KR" altLang="en-US" sz="2000" dirty="0"/>
              <a:t>를 제거합니다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1113491" y="2289944"/>
            <a:ext cx="9965018" cy="36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sz="2000" dirty="0"/>
              <a:t>set -e</a:t>
            </a:r>
          </a:p>
          <a:p>
            <a:pPr fontAlgn="base" latinLnBrk="1"/>
            <a:r>
              <a:rPr lang="en-US" altLang="ko-KR" sz="2000" dirty="0"/>
              <a:t>TOOLS=./build/tools</a:t>
            </a:r>
          </a:p>
          <a:p>
            <a:pPr fontAlgn="base" latinLnBrk="1"/>
            <a:r>
              <a:rPr lang="en-US" altLang="ko-KR" sz="2000" dirty="0"/>
              <a:t>$TOOLS/</a:t>
            </a:r>
            <a:r>
              <a:rPr lang="en-US" altLang="ko-KR" sz="2000" dirty="0" err="1"/>
              <a:t>caffe</a:t>
            </a:r>
            <a:r>
              <a:rPr lang="en-US" altLang="ko-KR" sz="2000" dirty="0"/>
              <a:t> train \</a:t>
            </a:r>
          </a:p>
          <a:p>
            <a:pPr fontAlgn="base" latinLnBrk="1"/>
            <a:r>
              <a:rPr lang="en-US" altLang="ko-KR" sz="2000" dirty="0"/>
              <a:t>--solver=examples/cifar10/cifar10_full_solver.prototxt $@</a:t>
            </a:r>
          </a:p>
          <a:p>
            <a:pPr fontAlgn="base" latinLnBrk="1"/>
            <a:r>
              <a:rPr lang="en-US" altLang="ko-KR" sz="2000" dirty="0"/>
              <a:t># reduce learning rate by factor of 10</a:t>
            </a:r>
          </a:p>
          <a:p>
            <a:pPr fontAlgn="base" latinLnBrk="1"/>
            <a:r>
              <a:rPr lang="en-US" altLang="ko-KR" sz="2000" dirty="0"/>
              <a:t>$TOOLS/</a:t>
            </a:r>
            <a:r>
              <a:rPr lang="en-US" altLang="ko-KR" sz="2000" dirty="0" err="1"/>
              <a:t>caffe</a:t>
            </a:r>
            <a:r>
              <a:rPr lang="en-US" altLang="ko-KR" sz="2000" dirty="0"/>
              <a:t> train \</a:t>
            </a:r>
          </a:p>
          <a:p>
            <a:pPr fontAlgn="base" latinLnBrk="1"/>
            <a:r>
              <a:rPr lang="en-US" altLang="ko-KR" sz="2000" dirty="0"/>
              <a:t>--solver=examples/cifar10/cifar10_full_solver_lr1.prototxt \</a:t>
            </a:r>
          </a:p>
          <a:p>
            <a:pPr fontAlgn="base" latinLnBrk="1"/>
            <a:r>
              <a:rPr lang="en-US" altLang="ko-KR" sz="2000" dirty="0"/>
              <a:t>--snapshot=examples/cifar10/cifar10_full_iter_60000.solverstate</a:t>
            </a:r>
            <a:r>
              <a:rPr lang="en-US" altLang="ko-KR" sz="2000" b="1" dirty="0">
                <a:solidFill>
                  <a:srgbClr val="FF0000"/>
                </a:solidFill>
              </a:rPr>
              <a:t>.h5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/>
              <a:t>$@</a:t>
            </a:r>
          </a:p>
          <a:p>
            <a:pPr fontAlgn="base" latinLnBrk="1"/>
            <a:r>
              <a:rPr lang="en-US" altLang="ko-KR" sz="2000" dirty="0"/>
              <a:t># reduce learning rate by factor of 10</a:t>
            </a:r>
          </a:p>
          <a:p>
            <a:pPr fontAlgn="base" latinLnBrk="1"/>
            <a:r>
              <a:rPr lang="en-US" altLang="ko-KR" sz="2000" dirty="0"/>
              <a:t>$TOOLS/</a:t>
            </a:r>
            <a:r>
              <a:rPr lang="en-US" altLang="ko-KR" sz="2000" dirty="0" err="1"/>
              <a:t>caffe</a:t>
            </a:r>
            <a:r>
              <a:rPr lang="en-US" altLang="ko-KR" sz="2000" dirty="0"/>
              <a:t> train \</a:t>
            </a:r>
          </a:p>
          <a:p>
            <a:pPr fontAlgn="base" latinLnBrk="1"/>
            <a:r>
              <a:rPr lang="en-US" altLang="ko-KR" sz="2000" dirty="0"/>
              <a:t>--solver=examples/cifar10/cifar10_full_solver_lr2.prototxt \</a:t>
            </a:r>
          </a:p>
          <a:p>
            <a:pPr fontAlgn="base" latinLnBrk="1"/>
            <a:r>
              <a:rPr lang="en-US" altLang="ko-KR" sz="2000" dirty="0"/>
              <a:t>--snapshot=examples/cifar10/cifar10_full_iter_65000.solverstate</a:t>
            </a:r>
            <a:r>
              <a:rPr lang="en-US" altLang="ko-KR" sz="2000" b="1" dirty="0">
                <a:solidFill>
                  <a:srgbClr val="FF0000"/>
                </a:solidFill>
              </a:rPr>
              <a:t>.h5</a:t>
            </a:r>
            <a:r>
              <a:rPr lang="en-US" altLang="ko-KR" sz="2000" dirty="0"/>
              <a:t> $@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ABC99-C903-439C-A0E3-0372B9978CBB}"/>
              </a:ext>
            </a:extLst>
          </p:cNvPr>
          <p:cNvSpPr txBox="1"/>
          <p:nvPr/>
        </p:nvSpPr>
        <p:spPr>
          <a:xfrm>
            <a:off x="1135104" y="813352"/>
            <a:ext cx="2975495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4. </a:t>
            </a:r>
            <a:r>
              <a:rPr lang="ko-KR" altLang="en-US" sz="2000" dirty="0"/>
              <a:t>학습 준비 및 모델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FD58-04E4-4A53-AD6D-99D87FDCC94C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모델 학습 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968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984633" y="897369"/>
            <a:ext cx="10122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cifar10_full_solver.prototxt  </a:t>
            </a:r>
            <a:r>
              <a:rPr lang="ko-KR" altLang="en-US" sz="2000" dirty="0"/>
              <a:t>파일 수정 </a:t>
            </a:r>
            <a:r>
              <a:rPr lang="en-US" altLang="ko-KR" sz="2000" dirty="0"/>
              <a:t>–</a:t>
            </a:r>
            <a:r>
              <a:rPr lang="ko-KR" altLang="en-US" sz="2000" dirty="0"/>
              <a:t> 스넵샷 </a:t>
            </a:r>
            <a:r>
              <a:rPr lang="en-US" altLang="ko-KR" sz="2000" dirty="0"/>
              <a:t>Data format</a:t>
            </a:r>
            <a:r>
              <a:rPr lang="ko-KR" altLang="en-US" sz="2000" dirty="0"/>
              <a:t>을 </a:t>
            </a:r>
            <a:r>
              <a:rPr lang="en-US" altLang="ko-KR" sz="2000" dirty="0"/>
              <a:t>BINARYPROTO </a:t>
            </a:r>
            <a:r>
              <a:rPr lang="ko-KR" altLang="en-US" sz="2000" dirty="0"/>
              <a:t>로 지정 합니다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984633" y="1580984"/>
            <a:ext cx="11370331" cy="41795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sz="2000" dirty="0"/>
              <a:t>net: "examples/cifar10/cifar10_full_train_test.prototxt"</a:t>
            </a:r>
          </a:p>
          <a:p>
            <a:pPr fontAlgn="base" latinLnBrk="1"/>
            <a:r>
              <a:rPr lang="en-US" altLang="ko-KR" sz="2000" dirty="0" err="1"/>
              <a:t>test_iter</a:t>
            </a:r>
            <a:r>
              <a:rPr lang="en-US" altLang="ko-KR" sz="2000" dirty="0"/>
              <a:t>: 100</a:t>
            </a:r>
          </a:p>
          <a:p>
            <a:pPr fontAlgn="base" latinLnBrk="1"/>
            <a:r>
              <a:rPr lang="en-US" altLang="ko-KR" sz="2000" dirty="0" err="1"/>
              <a:t>test_interval</a:t>
            </a:r>
            <a:r>
              <a:rPr lang="en-US" altLang="ko-KR" sz="2000" dirty="0"/>
              <a:t>: 1000</a:t>
            </a:r>
          </a:p>
          <a:p>
            <a:pPr fontAlgn="base" latinLnBrk="1"/>
            <a:r>
              <a:rPr lang="en-US" altLang="ko-KR" sz="2000" dirty="0" err="1"/>
              <a:t>base_lr</a:t>
            </a:r>
            <a:r>
              <a:rPr lang="en-US" altLang="ko-KR" sz="2000" dirty="0"/>
              <a:t>: 0.001</a:t>
            </a:r>
          </a:p>
          <a:p>
            <a:pPr fontAlgn="base" latinLnBrk="1"/>
            <a:r>
              <a:rPr lang="en-US" altLang="ko-KR" sz="2000" dirty="0"/>
              <a:t>momentum: 0.9</a:t>
            </a:r>
          </a:p>
          <a:p>
            <a:pPr fontAlgn="base" latinLnBrk="1"/>
            <a:r>
              <a:rPr lang="en-US" altLang="ko-KR" sz="2000" dirty="0" err="1"/>
              <a:t>weight_decay</a:t>
            </a:r>
            <a:r>
              <a:rPr lang="en-US" altLang="ko-KR" sz="2000" dirty="0"/>
              <a:t>: 0.004</a:t>
            </a:r>
          </a:p>
          <a:p>
            <a:pPr fontAlgn="base" latinLnBrk="1"/>
            <a:r>
              <a:rPr lang="en-US" altLang="ko-KR" sz="2000" dirty="0" err="1"/>
              <a:t>lr_policy</a:t>
            </a:r>
            <a:r>
              <a:rPr lang="en-US" altLang="ko-KR" sz="2000" dirty="0"/>
              <a:t>: "fixed"</a:t>
            </a:r>
          </a:p>
          <a:p>
            <a:pPr fontAlgn="base" latinLnBrk="1"/>
            <a:r>
              <a:rPr lang="en-US" altLang="ko-KR" sz="2000" dirty="0"/>
              <a:t>display: 10</a:t>
            </a:r>
          </a:p>
          <a:p>
            <a:pPr fontAlgn="base" latinLnBrk="1"/>
            <a:r>
              <a:rPr lang="en-US" altLang="ko-KR" sz="2000" dirty="0" err="1"/>
              <a:t>max_iter</a:t>
            </a:r>
            <a:r>
              <a:rPr lang="en-US" altLang="ko-KR" sz="2000" dirty="0"/>
              <a:t>: 60000</a:t>
            </a:r>
          </a:p>
          <a:p>
            <a:pPr fontAlgn="base" latinLnBrk="1"/>
            <a:r>
              <a:rPr lang="en-US" altLang="ko-KR" sz="2000" dirty="0"/>
              <a:t>snapshot: 10000</a:t>
            </a:r>
          </a:p>
          <a:p>
            <a:pPr fontAlgn="base" latinLnBrk="1"/>
            <a:r>
              <a:rPr lang="en-US" altLang="ko-KR" sz="2000" dirty="0" err="1"/>
              <a:t>snapshot_format</a:t>
            </a:r>
            <a:r>
              <a:rPr lang="en-US" altLang="ko-KR" sz="2000" dirty="0"/>
              <a:t>: </a:t>
            </a:r>
            <a:r>
              <a:rPr lang="en-US" altLang="ko-KR" sz="2000" b="1" dirty="0">
                <a:solidFill>
                  <a:srgbClr val="FF0000"/>
                </a:solidFill>
              </a:rPr>
              <a:t>BINARYPROTO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fontAlgn="base" latinLnBrk="1"/>
            <a:r>
              <a:rPr lang="en-US" altLang="ko-KR" sz="2000" dirty="0" err="1"/>
              <a:t>snapshot_prefix</a:t>
            </a:r>
            <a:r>
              <a:rPr lang="en-US" altLang="ko-KR" sz="2000" dirty="0"/>
              <a:t>: "examples/cifar10/cifar10_full"</a:t>
            </a:r>
          </a:p>
          <a:p>
            <a:pPr fontAlgn="base" latinLnBrk="1"/>
            <a:r>
              <a:rPr lang="en-US" altLang="ko-KR" sz="2000" dirty="0" err="1"/>
              <a:t>solver_mode</a:t>
            </a:r>
            <a:r>
              <a:rPr lang="en-US" altLang="ko-KR" sz="2000" dirty="0"/>
              <a:t>: CPU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EE5E-2B04-4FA7-ADFB-161D0CBACA0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모델 학습 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05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151257" y="766541"/>
            <a:ext cx="5250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cifar10_full_train_test.prototxt </a:t>
            </a:r>
            <a:r>
              <a:rPr lang="ko-KR" altLang="en-US" sz="2000" dirty="0"/>
              <a:t>파일 내용 보기 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393796" y="1336623"/>
            <a:ext cx="5702204" cy="54576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sz="2000" dirty="0"/>
              <a:t>name: "CIFAR10_full"</a:t>
            </a:r>
          </a:p>
          <a:p>
            <a:pPr fontAlgn="base" latinLnBrk="1"/>
            <a:r>
              <a:rPr lang="en-US" altLang="ko-KR" sz="2000" dirty="0"/>
              <a:t>layer {</a:t>
            </a:r>
          </a:p>
          <a:p>
            <a:pPr fontAlgn="base" latinLnBrk="1"/>
            <a:r>
              <a:rPr lang="en-US" altLang="ko-KR" sz="2000" dirty="0"/>
              <a:t>  name: "</a:t>
            </a:r>
            <a:r>
              <a:rPr lang="en-US" altLang="ko-KR" sz="2000" dirty="0" err="1"/>
              <a:t>cifar</a:t>
            </a:r>
            <a:r>
              <a:rPr lang="en-US" altLang="ko-KR" sz="2000" dirty="0"/>
              <a:t>“ </a:t>
            </a:r>
          </a:p>
          <a:p>
            <a:pPr fontAlgn="base" latinLnBrk="1"/>
            <a:r>
              <a:rPr lang="en-US" altLang="ko-KR" sz="2000" dirty="0"/>
              <a:t>  type: "Data"</a:t>
            </a:r>
          </a:p>
          <a:p>
            <a:pPr fontAlgn="base" latinLnBrk="1"/>
            <a:r>
              <a:rPr lang="en-US" altLang="ko-KR" sz="2000" dirty="0"/>
              <a:t>  top: "data"</a:t>
            </a:r>
          </a:p>
          <a:p>
            <a:pPr fontAlgn="base" latinLnBrk="1"/>
            <a:r>
              <a:rPr lang="en-US" altLang="ko-KR" sz="2000" dirty="0"/>
              <a:t>  top: "label"</a:t>
            </a:r>
          </a:p>
          <a:p>
            <a:pPr fontAlgn="base" latinLnBrk="1"/>
            <a:r>
              <a:rPr lang="en-US" altLang="ko-KR" sz="2000" dirty="0"/>
              <a:t>  </a:t>
            </a:r>
            <a:r>
              <a:rPr lang="en-US" altLang="ko-KR" sz="2000" dirty="0">
                <a:solidFill>
                  <a:srgbClr val="FF0000"/>
                </a:solidFill>
              </a:rPr>
              <a:t>include { phase: TRAIN }</a:t>
            </a:r>
          </a:p>
          <a:p>
            <a:pPr fontAlgn="base" latinLnBrk="1"/>
            <a:r>
              <a:rPr lang="en-US" altLang="ko-KR" sz="2000" dirty="0"/>
              <a:t>  </a:t>
            </a:r>
            <a:r>
              <a:rPr lang="en-US" altLang="ko-KR" sz="2000" dirty="0" err="1"/>
              <a:t>transform_param</a:t>
            </a:r>
            <a:r>
              <a:rPr lang="en-US" altLang="ko-KR" sz="2000" dirty="0"/>
              <a:t> {</a:t>
            </a:r>
          </a:p>
          <a:p>
            <a:pPr fontAlgn="base" latinLnBrk="1"/>
            <a:r>
              <a:rPr lang="en-US" altLang="ko-KR" sz="2000" dirty="0">
                <a:solidFill>
                  <a:srgbClr val="FF0000"/>
                </a:solidFill>
              </a:rPr>
              <a:t>    </a:t>
            </a:r>
            <a:r>
              <a:rPr lang="en-US" altLang="ko-KR" sz="2000" dirty="0" err="1">
                <a:solidFill>
                  <a:srgbClr val="FF0000"/>
                </a:solidFill>
              </a:rPr>
              <a:t>mean_file</a:t>
            </a:r>
            <a:r>
              <a:rPr lang="en-US" altLang="ko-KR" sz="2000" dirty="0">
                <a:solidFill>
                  <a:srgbClr val="FF0000"/>
                </a:solidFill>
              </a:rPr>
              <a:t>: "examples/cifar10/</a:t>
            </a:r>
            <a:r>
              <a:rPr lang="en-US" altLang="ko-KR" sz="2000" dirty="0" err="1">
                <a:solidFill>
                  <a:srgbClr val="FF0000"/>
                </a:solidFill>
              </a:rPr>
              <a:t>mean.binaryproto</a:t>
            </a:r>
            <a:r>
              <a:rPr lang="en-US" altLang="ko-KR" sz="2000" dirty="0">
                <a:solidFill>
                  <a:srgbClr val="FF0000"/>
                </a:solidFill>
              </a:rPr>
              <a:t>"</a:t>
            </a:r>
          </a:p>
          <a:p>
            <a:pPr fontAlgn="base" latinLnBrk="1"/>
            <a:r>
              <a:rPr lang="en-US" altLang="ko-KR" sz="2000" dirty="0"/>
              <a:t>  }</a:t>
            </a:r>
          </a:p>
          <a:p>
            <a:pPr fontAlgn="base" latinLnBrk="1"/>
            <a:r>
              <a:rPr lang="en-US" altLang="ko-KR" sz="2000" dirty="0"/>
              <a:t>  </a:t>
            </a:r>
            <a:r>
              <a:rPr lang="en-US" altLang="ko-KR" sz="2000" dirty="0" err="1"/>
              <a:t>data_param</a:t>
            </a:r>
            <a:r>
              <a:rPr lang="en-US" altLang="ko-KR" sz="2000" dirty="0"/>
              <a:t> {</a:t>
            </a:r>
          </a:p>
          <a:p>
            <a:pPr fontAlgn="base" latinLnBrk="1"/>
            <a:r>
              <a:rPr lang="en-US" altLang="ko-KR" sz="2000" dirty="0">
                <a:solidFill>
                  <a:srgbClr val="FF0000"/>
                </a:solidFill>
              </a:rPr>
              <a:t>    shuffle: true</a:t>
            </a:r>
          </a:p>
          <a:p>
            <a:pPr fontAlgn="base" latinLnBrk="1"/>
            <a:r>
              <a:rPr lang="en-US" altLang="ko-KR" sz="2000" dirty="0"/>
              <a:t>    source: "examples/cifar10/cifar10_train_lmdb"</a:t>
            </a:r>
          </a:p>
          <a:p>
            <a:pPr fontAlgn="base" latinLnBrk="1"/>
            <a:r>
              <a:rPr lang="en-US" altLang="ko-KR" sz="2000" dirty="0">
                <a:solidFill>
                  <a:srgbClr val="FF0000"/>
                </a:solidFill>
              </a:rPr>
              <a:t>    </a:t>
            </a:r>
            <a:r>
              <a:rPr lang="en-US" altLang="ko-KR" sz="2000" dirty="0" err="1">
                <a:solidFill>
                  <a:srgbClr val="FF0000"/>
                </a:solidFill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</a:rPr>
              <a:t>: 100</a:t>
            </a:r>
          </a:p>
          <a:p>
            <a:pPr fontAlgn="base" latinLnBrk="1"/>
            <a:r>
              <a:rPr lang="en-US" altLang="ko-KR" sz="2000" dirty="0">
                <a:solidFill>
                  <a:srgbClr val="FF0000"/>
                </a:solidFill>
              </a:rPr>
              <a:t>    backend: LMDB</a:t>
            </a:r>
          </a:p>
          <a:p>
            <a:pPr fontAlgn="base" latinLnBrk="1"/>
            <a:r>
              <a:rPr lang="en-US" altLang="ko-KR" sz="2000" dirty="0"/>
              <a:t>  }</a:t>
            </a:r>
          </a:p>
          <a:p>
            <a:pPr fontAlgn="base" latinLnBrk="1"/>
            <a:r>
              <a:rPr lang="en-US" altLang="ko-KR" sz="2000" dirty="0"/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83544B-79E1-4E46-8AE2-7CD9AD4B6A30}"/>
              </a:ext>
            </a:extLst>
          </p:cNvPr>
          <p:cNvSpPr/>
          <p:nvPr/>
        </p:nvSpPr>
        <p:spPr>
          <a:xfrm>
            <a:off x="6245941" y="1336623"/>
            <a:ext cx="5702204" cy="54576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sz="2000" dirty="0"/>
              <a:t>layer {</a:t>
            </a:r>
          </a:p>
          <a:p>
            <a:pPr fontAlgn="base" latinLnBrk="1"/>
            <a:r>
              <a:rPr lang="en-US" altLang="ko-KR" sz="2000" dirty="0"/>
              <a:t>  name: "</a:t>
            </a:r>
            <a:r>
              <a:rPr lang="en-US" altLang="ko-KR" sz="2000" dirty="0" err="1"/>
              <a:t>cifar</a:t>
            </a:r>
            <a:r>
              <a:rPr lang="en-US" altLang="ko-KR" sz="2000" dirty="0"/>
              <a:t>"</a:t>
            </a:r>
          </a:p>
          <a:p>
            <a:pPr fontAlgn="base" latinLnBrk="1"/>
            <a:r>
              <a:rPr lang="en-US" altLang="ko-KR" sz="2000" dirty="0"/>
              <a:t>  type: "Data"</a:t>
            </a:r>
          </a:p>
          <a:p>
            <a:pPr fontAlgn="base" latinLnBrk="1"/>
            <a:r>
              <a:rPr lang="en-US" altLang="ko-KR" sz="2000" dirty="0"/>
              <a:t>  top: "data"</a:t>
            </a:r>
          </a:p>
          <a:p>
            <a:pPr fontAlgn="base" latinLnBrk="1"/>
            <a:r>
              <a:rPr lang="en-US" altLang="ko-KR" sz="2000" dirty="0"/>
              <a:t>  top: "label"</a:t>
            </a:r>
          </a:p>
          <a:p>
            <a:pPr fontAlgn="base" latinLnBrk="1"/>
            <a:r>
              <a:rPr lang="en-US" altLang="ko-KR" sz="2000" dirty="0">
                <a:solidFill>
                  <a:srgbClr val="FF0000"/>
                </a:solidFill>
              </a:rPr>
              <a:t>  include { phase: TEST }</a:t>
            </a:r>
          </a:p>
          <a:p>
            <a:pPr fontAlgn="base" latinLnBrk="1"/>
            <a:r>
              <a:rPr lang="en-US" altLang="ko-KR" sz="2000" dirty="0"/>
              <a:t>  </a:t>
            </a:r>
            <a:r>
              <a:rPr lang="en-US" altLang="ko-KR" sz="2000" dirty="0" err="1"/>
              <a:t>transform_param</a:t>
            </a:r>
            <a:r>
              <a:rPr lang="en-US" altLang="ko-KR" sz="2000" dirty="0"/>
              <a:t> {</a:t>
            </a:r>
          </a:p>
          <a:p>
            <a:pPr fontAlgn="base" latinLnBrk="1"/>
            <a:r>
              <a:rPr lang="en-US" altLang="ko-KR" sz="2000" dirty="0"/>
              <a:t>    </a:t>
            </a:r>
            <a:r>
              <a:rPr lang="en-US" altLang="ko-KR" sz="2000" dirty="0" err="1"/>
              <a:t>mean_file</a:t>
            </a:r>
            <a:r>
              <a:rPr lang="en-US" altLang="ko-KR" sz="2000" dirty="0"/>
              <a:t>: "examples/cifar10/</a:t>
            </a:r>
            <a:r>
              <a:rPr lang="en-US" altLang="ko-KR" sz="2000" dirty="0" err="1"/>
              <a:t>mean.binaryproto</a:t>
            </a:r>
            <a:r>
              <a:rPr lang="en-US" altLang="ko-KR" sz="2000" dirty="0"/>
              <a:t>"</a:t>
            </a:r>
          </a:p>
          <a:p>
            <a:pPr fontAlgn="base" latinLnBrk="1"/>
            <a:r>
              <a:rPr lang="en-US" altLang="ko-KR" sz="2000" dirty="0"/>
              <a:t>  }</a:t>
            </a:r>
          </a:p>
          <a:p>
            <a:pPr fontAlgn="base" latinLnBrk="1"/>
            <a:r>
              <a:rPr lang="en-US" altLang="ko-KR" sz="2000" dirty="0"/>
              <a:t>  </a:t>
            </a:r>
            <a:r>
              <a:rPr lang="en-US" altLang="ko-KR" sz="2000" dirty="0" err="1"/>
              <a:t>data_param</a:t>
            </a:r>
            <a:r>
              <a:rPr lang="en-US" altLang="ko-KR" sz="2000" dirty="0"/>
              <a:t> {</a:t>
            </a:r>
          </a:p>
          <a:p>
            <a:pPr fontAlgn="base" latinLnBrk="1"/>
            <a:r>
              <a:rPr lang="en-US" altLang="ko-KR" sz="2000" dirty="0"/>
              <a:t>    source: "examples/cifar10/cifar10_test_lmdb"</a:t>
            </a:r>
          </a:p>
          <a:p>
            <a:pPr fontAlgn="base" latinLnBrk="1"/>
            <a:r>
              <a:rPr lang="en-US" altLang="ko-KR" sz="2000" dirty="0"/>
              <a:t>    </a:t>
            </a:r>
            <a:r>
              <a:rPr lang="en-US" altLang="ko-KR" sz="2000" dirty="0" err="1"/>
              <a:t>batch_size</a:t>
            </a:r>
            <a:r>
              <a:rPr lang="en-US" altLang="ko-KR" sz="2000" dirty="0"/>
              <a:t>: 100</a:t>
            </a:r>
          </a:p>
          <a:p>
            <a:pPr fontAlgn="base" latinLnBrk="1"/>
            <a:r>
              <a:rPr lang="en-US" altLang="ko-KR" sz="2000" dirty="0"/>
              <a:t>    backend: LMDB</a:t>
            </a:r>
          </a:p>
          <a:p>
            <a:pPr fontAlgn="base" latinLnBrk="1"/>
            <a:r>
              <a:rPr lang="en-US" altLang="ko-KR" sz="2000" dirty="0"/>
              <a:t>  }</a:t>
            </a:r>
          </a:p>
          <a:p>
            <a:pPr fontAlgn="base" latinLnBrk="1"/>
            <a:r>
              <a:rPr lang="en-US" altLang="ko-KR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5703649" y="722095"/>
            <a:ext cx="78470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b="1" dirty="0"/>
              <a:t>Data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95410-144B-405F-B980-74880372C885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모델 학습 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2478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903610" y="699561"/>
            <a:ext cx="5193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cifar10_full_train_test.prototxt </a:t>
            </a:r>
            <a:r>
              <a:rPr lang="ko-KR" altLang="en-US" sz="2000" dirty="0"/>
              <a:t>파일 내용 보기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899697" y="1180133"/>
            <a:ext cx="6321458" cy="5286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b="1" dirty="0">
                <a:solidFill>
                  <a:srgbClr val="FF0000"/>
                </a:solidFill>
              </a:rPr>
              <a:t>  name: "conv1"</a:t>
            </a:r>
          </a:p>
          <a:p>
            <a:pPr fontAlgn="base" latinLnBrk="1"/>
            <a:r>
              <a:rPr lang="en-US" altLang="ko-KR" dirty="0"/>
              <a:t>  type: "Convolution"</a:t>
            </a:r>
          </a:p>
          <a:p>
            <a:pPr fontAlgn="base" latinLnBrk="1"/>
            <a:r>
              <a:rPr lang="en-US" altLang="ko-KR" dirty="0"/>
              <a:t>  bottom: </a:t>
            </a:r>
            <a:r>
              <a:rPr lang="en-US" altLang="ko-KR" b="1" dirty="0"/>
              <a:t>"data"</a:t>
            </a:r>
            <a:endParaRPr lang="en-US" altLang="ko-KR" dirty="0"/>
          </a:p>
          <a:p>
            <a:pPr fontAlgn="base" latinLnBrk="1"/>
            <a:r>
              <a:rPr lang="en-US" altLang="ko-KR" dirty="0"/>
              <a:t>  top: </a:t>
            </a:r>
            <a:r>
              <a:rPr lang="en-US" altLang="ko-KR" b="1" dirty="0"/>
              <a:t>"conv1"</a:t>
            </a:r>
            <a:endParaRPr lang="en-US" altLang="ko-KR" dirty="0"/>
          </a:p>
          <a:p>
            <a:pPr fontAlgn="base" latinLnBrk="1"/>
            <a:r>
              <a:rPr lang="en-US" altLang="ko-KR" dirty="0"/>
              <a:t>  param { </a:t>
            </a:r>
            <a:r>
              <a:rPr lang="en-US" altLang="ko-KR" dirty="0" err="1"/>
              <a:t>lr_mult</a:t>
            </a:r>
            <a:r>
              <a:rPr lang="en-US" altLang="ko-KR" dirty="0"/>
              <a:t>: 1 }  </a:t>
            </a:r>
            <a:r>
              <a:rPr lang="en-US" altLang="ko-KR" b="1" dirty="0"/>
              <a:t># Learning rate for the filter</a:t>
            </a:r>
          </a:p>
          <a:p>
            <a:pPr fontAlgn="base" latinLnBrk="1"/>
            <a:r>
              <a:rPr lang="en-US" altLang="ko-KR" dirty="0"/>
              <a:t>  param { </a:t>
            </a:r>
            <a:r>
              <a:rPr lang="en-US" altLang="ko-KR" dirty="0" err="1"/>
              <a:t>lr_mult</a:t>
            </a:r>
            <a:r>
              <a:rPr lang="en-US" altLang="ko-KR" dirty="0"/>
              <a:t>: 2 }  </a:t>
            </a:r>
            <a:r>
              <a:rPr lang="en-US" altLang="ko-KR" b="1" dirty="0"/>
              <a:t># Learning rate for the biases</a:t>
            </a:r>
            <a:r>
              <a:rPr lang="en-US" altLang="ko-KR" b="1" dirty="0">
                <a:solidFill>
                  <a:schemeClr val="accent1"/>
                </a:solidFill>
              </a:rPr>
              <a:t>  </a:t>
            </a:r>
            <a:r>
              <a:rPr lang="en-US" altLang="ko-KR" b="1" dirty="0" err="1">
                <a:solidFill>
                  <a:srgbClr val="0070C0"/>
                </a:solidFill>
              </a:rPr>
              <a:t>convolution_param</a:t>
            </a:r>
            <a:r>
              <a:rPr lang="en-US" altLang="ko-KR" b="1" dirty="0">
                <a:solidFill>
                  <a:srgbClr val="0070C0"/>
                </a:solidFill>
              </a:rPr>
              <a:t> {</a:t>
            </a:r>
          </a:p>
          <a:p>
            <a:pPr fontAlgn="base" latinLnBrk="1"/>
            <a:r>
              <a:rPr lang="en-US" altLang="ko-KR" b="1" dirty="0">
                <a:solidFill>
                  <a:schemeClr val="accent1"/>
                </a:solidFill>
              </a:rPr>
              <a:t>    </a:t>
            </a:r>
            <a:r>
              <a:rPr lang="en-US" altLang="ko-KR" b="1" dirty="0" err="1">
                <a:solidFill>
                  <a:srgbClr val="0070C0"/>
                </a:solidFill>
              </a:rPr>
              <a:t>num_output</a:t>
            </a:r>
            <a:r>
              <a:rPr lang="en-US" altLang="ko-KR" b="1" dirty="0">
                <a:solidFill>
                  <a:srgbClr val="0070C0"/>
                </a:solidFill>
              </a:rPr>
              <a:t>: 32    </a:t>
            </a:r>
            <a:r>
              <a:rPr lang="en-US" altLang="ko-KR" b="1" dirty="0">
                <a:solidFill>
                  <a:schemeClr val="tx1"/>
                </a:solidFill>
              </a:rPr>
              <a:t># </a:t>
            </a:r>
            <a:r>
              <a:rPr lang="ko-KR" altLang="en-US" b="1" dirty="0">
                <a:solidFill>
                  <a:schemeClr val="tx1"/>
                </a:solidFill>
              </a:rPr>
              <a:t>필터 갯수 </a:t>
            </a:r>
            <a:r>
              <a:rPr lang="en-US" altLang="ko-KR" b="1" dirty="0">
                <a:solidFill>
                  <a:schemeClr val="tx1"/>
                </a:solidFill>
              </a:rPr>
              <a:t>32</a:t>
            </a:r>
            <a:r>
              <a:rPr lang="ko-KR" altLang="en-US" b="1" dirty="0">
                <a:solidFill>
                  <a:schemeClr val="tx1"/>
                </a:solidFill>
              </a:rPr>
              <a:t>개</a:t>
            </a:r>
            <a:endParaRPr lang="en-US" altLang="ko-KR" b="1" dirty="0">
              <a:solidFill>
                <a:schemeClr val="tx1"/>
              </a:solidFill>
            </a:endParaRPr>
          </a:p>
          <a:p>
            <a:pPr fontAlgn="base" latinLnBrk="1"/>
            <a:r>
              <a:rPr lang="en-US" altLang="ko-KR" b="1" dirty="0">
                <a:solidFill>
                  <a:schemeClr val="accent1"/>
                </a:solidFill>
              </a:rPr>
              <a:t>    </a:t>
            </a:r>
            <a:r>
              <a:rPr lang="en-US" altLang="ko-KR" b="1" dirty="0">
                <a:solidFill>
                  <a:srgbClr val="0070C0"/>
                </a:solidFill>
              </a:rPr>
              <a:t>pad: 2                      </a:t>
            </a:r>
            <a:r>
              <a:rPr lang="en-US" altLang="ko-KR" b="1" dirty="0">
                <a:solidFill>
                  <a:schemeClr val="tx1"/>
                </a:solidFill>
              </a:rPr>
              <a:t># pad 2</a:t>
            </a:r>
          </a:p>
          <a:p>
            <a:pPr fontAlgn="base" latinLnBrk="1"/>
            <a:r>
              <a:rPr lang="en-US" altLang="ko-KR" b="1" dirty="0">
                <a:solidFill>
                  <a:schemeClr val="accent1"/>
                </a:solidFill>
              </a:rPr>
              <a:t>    </a:t>
            </a:r>
            <a:r>
              <a:rPr lang="en-US" altLang="ko-KR" b="1" dirty="0" err="1">
                <a:solidFill>
                  <a:srgbClr val="0070C0"/>
                </a:solidFill>
              </a:rPr>
              <a:t>kernel_size</a:t>
            </a:r>
            <a:r>
              <a:rPr lang="en-US" altLang="ko-KR" b="1" dirty="0">
                <a:solidFill>
                  <a:srgbClr val="0070C0"/>
                </a:solidFill>
              </a:rPr>
              <a:t>: 5         </a:t>
            </a:r>
            <a:r>
              <a:rPr lang="en-US" altLang="ko-KR" b="1" dirty="0">
                <a:solidFill>
                  <a:schemeClr val="tx1"/>
                </a:solidFill>
              </a:rPr>
              <a:t># </a:t>
            </a:r>
            <a:r>
              <a:rPr lang="ko-KR" altLang="en-US" b="1" dirty="0">
                <a:solidFill>
                  <a:schemeClr val="tx1"/>
                </a:solidFill>
              </a:rPr>
              <a:t>커널사이즈 </a:t>
            </a:r>
            <a:r>
              <a:rPr lang="en-US" altLang="ko-KR" b="1" dirty="0">
                <a:solidFill>
                  <a:schemeClr val="tx1"/>
                </a:solidFill>
              </a:rPr>
              <a:t>5*5</a:t>
            </a:r>
          </a:p>
          <a:p>
            <a:pPr fontAlgn="base" latinLnBrk="1"/>
            <a:r>
              <a:rPr lang="en-US" altLang="ko-KR" b="1" dirty="0">
                <a:solidFill>
                  <a:schemeClr val="accent1"/>
                </a:solidFill>
              </a:rPr>
              <a:t>    </a:t>
            </a:r>
            <a:r>
              <a:rPr lang="en-US" altLang="ko-KR" b="1" dirty="0">
                <a:solidFill>
                  <a:srgbClr val="0070C0"/>
                </a:solidFill>
              </a:rPr>
              <a:t>stride: 1                   </a:t>
            </a:r>
            <a:r>
              <a:rPr lang="en-US" altLang="ko-KR" b="1" dirty="0">
                <a:solidFill>
                  <a:schemeClr val="tx1"/>
                </a:solidFill>
              </a:rPr>
              <a:t># step 1 pixels between each filter app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b="1" dirty="0" err="1">
                <a:solidFill>
                  <a:schemeClr val="accent5"/>
                </a:solidFill>
              </a:rPr>
              <a:t>weight_filler</a:t>
            </a:r>
            <a:r>
              <a:rPr lang="en-US" altLang="ko-KR" b="1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{</a:t>
            </a:r>
          </a:p>
          <a:p>
            <a:pPr fontAlgn="base" latinLnBrk="1"/>
            <a:r>
              <a:rPr lang="en-US" altLang="ko-KR" dirty="0"/>
              <a:t>      type: "gaussian"</a:t>
            </a:r>
          </a:p>
          <a:p>
            <a:pPr fontAlgn="base" latinLnBrk="1"/>
            <a:r>
              <a:rPr lang="en-US" altLang="ko-KR" dirty="0"/>
              <a:t>      std: 0.0001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b="1" dirty="0" err="1">
                <a:solidFill>
                  <a:schemeClr val="accent5"/>
                </a:solidFill>
              </a:rPr>
              <a:t>bias_filler</a:t>
            </a:r>
            <a:r>
              <a:rPr lang="en-US" altLang="ko-KR" b="1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{ type: "constant" }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6052682" y="668783"/>
            <a:ext cx="173554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Convolution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2289" name="_x651487328" descr="EMB000079a0021d">
            <a:extLst>
              <a:ext uri="{FF2B5EF4-FFF2-40B4-BE49-F238E27FC236}">
                <a16:creationId xmlns:a16="http://schemas.microsoft.com/office/drawing/2014/main" id="{75B9BDE8-A613-4F32-82E5-BAE0102EA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162" y="1714328"/>
            <a:ext cx="4009969" cy="359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3C3BB5-56AD-4E5D-A385-35E453AC68E4}"/>
              </a:ext>
            </a:extLst>
          </p:cNvPr>
          <p:cNvSpPr txBox="1"/>
          <p:nvPr/>
        </p:nvSpPr>
        <p:spPr>
          <a:xfrm>
            <a:off x="4583146" y="4504079"/>
            <a:ext cx="233730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Initialize the filter from</a:t>
            </a:r>
          </a:p>
          <a:p>
            <a:r>
              <a:rPr lang="en-US" altLang="ko-KR" dirty="0"/>
              <a:t> a Gaussian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9F4A71-3683-4A5E-A62F-272998438F30}"/>
              </a:ext>
            </a:extLst>
          </p:cNvPr>
          <p:cNvSpPr txBox="1"/>
          <p:nvPr/>
        </p:nvSpPr>
        <p:spPr>
          <a:xfrm>
            <a:off x="4583146" y="5587728"/>
            <a:ext cx="233730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Initialize the biases to zero (0)</a:t>
            </a:r>
            <a:endParaRPr lang="ko-KR" altLang="en-US" dirty="0"/>
          </a:p>
        </p:txBody>
      </p:sp>
      <p:cxnSp>
        <p:nvCxnSpPr>
          <p:cNvPr id="11" name="직선 화살표 연결선 7">
            <a:extLst>
              <a:ext uri="{FF2B5EF4-FFF2-40B4-BE49-F238E27FC236}">
                <a16:creationId xmlns:a16="http://schemas.microsoft.com/office/drawing/2014/main" id="{BDCD6AC1-455C-4EBD-8784-7947E66C00C1}"/>
              </a:ext>
            </a:extLst>
          </p:cNvPr>
          <p:cNvCxnSpPr>
            <a:cxnSpLocks/>
          </p:cNvCxnSpPr>
          <p:nvPr/>
        </p:nvCxnSpPr>
        <p:spPr>
          <a:xfrm>
            <a:off x="3994200" y="5751256"/>
            <a:ext cx="475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7">
            <a:extLst>
              <a:ext uri="{FF2B5EF4-FFF2-40B4-BE49-F238E27FC236}">
                <a16:creationId xmlns:a16="http://schemas.microsoft.com/office/drawing/2014/main" id="{49C57A19-C250-4D24-A66B-FEB3DA503604}"/>
              </a:ext>
            </a:extLst>
          </p:cNvPr>
          <p:cNvCxnSpPr>
            <a:cxnSpLocks/>
          </p:cNvCxnSpPr>
          <p:nvPr/>
        </p:nvCxnSpPr>
        <p:spPr>
          <a:xfrm>
            <a:off x="2658680" y="4688745"/>
            <a:ext cx="1803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A9297A-0243-483F-970E-24B38D47B747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모델 학습 하기</a:t>
            </a:r>
            <a:endParaRPr lang="en-US" sz="32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55718B-7F76-4D74-A3CE-55C9FC3A086E}"/>
              </a:ext>
            </a:extLst>
          </p:cNvPr>
          <p:cNvSpPr/>
          <p:nvPr/>
        </p:nvSpPr>
        <p:spPr>
          <a:xfrm>
            <a:off x="7438162" y="5458868"/>
            <a:ext cx="4009969" cy="584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32 * 32 * 1 </a:t>
            </a:r>
            <a:r>
              <a:rPr lang="en-US" altLang="ko-KR" sz="2000" dirty="0">
                <a:sym typeface="Wingdings" panose="05000000000000000000" pitchFamily="2" charset="2"/>
              </a:rPr>
              <a:t>   28 </a:t>
            </a:r>
            <a:r>
              <a:rPr lang="en-US" altLang="ko-KR" sz="2000" dirty="0"/>
              <a:t>* 28 * 32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7443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4A83-D8BA-4556-96CA-2C2EA63F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956"/>
            <a:ext cx="10515600" cy="623616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</a:rPr>
              <a:t>Parameters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2026-DE3C-44D9-ABFB-A7B16B51E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85" y="1082210"/>
            <a:ext cx="10515600" cy="5447833"/>
          </a:xfrm>
          <a:ln w="28575">
            <a:solidFill>
              <a:srgbClr val="0070C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Required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/>
              <a:t>num_output</a:t>
            </a:r>
            <a:r>
              <a:rPr lang="en-US" altLang="ko-KR" dirty="0"/>
              <a:t> (</a:t>
            </a:r>
            <a:r>
              <a:rPr lang="en-US" altLang="ko-KR" dirty="0" err="1"/>
              <a:t>c_o</a:t>
            </a:r>
            <a:r>
              <a:rPr lang="en-US" altLang="ko-KR" dirty="0"/>
              <a:t>): the number of filters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/>
              <a:t>kernel_size</a:t>
            </a:r>
            <a:r>
              <a:rPr lang="en-US" altLang="ko-KR" dirty="0"/>
              <a:t> (or </a:t>
            </a:r>
            <a:r>
              <a:rPr lang="en-US" altLang="ko-KR" dirty="0" err="1"/>
              <a:t>kernel_h</a:t>
            </a:r>
            <a:r>
              <a:rPr lang="en-US" altLang="ko-KR" dirty="0"/>
              <a:t> and </a:t>
            </a:r>
            <a:r>
              <a:rPr lang="en-US" altLang="ko-KR" dirty="0" err="1"/>
              <a:t>kernel_w</a:t>
            </a:r>
            <a:r>
              <a:rPr lang="en-US" altLang="ko-KR" dirty="0"/>
              <a:t>): specifies height and width of each filter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Strongly Recommended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 err="1"/>
              <a:t>weight_filler</a:t>
            </a:r>
            <a:r>
              <a:rPr lang="en-US" altLang="ko-KR" sz="2000" dirty="0"/>
              <a:t> [default type: </a:t>
            </a:r>
            <a:r>
              <a:rPr lang="en-US" altLang="ko-KR" sz="2000" dirty="0">
                <a:solidFill>
                  <a:srgbClr val="FF0000"/>
                </a:solidFill>
              </a:rPr>
              <a:t>'constant' value: 0</a:t>
            </a:r>
            <a:r>
              <a:rPr lang="en-US" altLang="ko-KR" sz="2000" dirty="0"/>
              <a:t>]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Optional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 err="1"/>
              <a:t>bias_term</a:t>
            </a:r>
            <a:r>
              <a:rPr lang="en-US" altLang="ko-KR" sz="2000" dirty="0"/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[default true]: </a:t>
            </a:r>
            <a:r>
              <a:rPr lang="en-US" altLang="ko-KR" sz="2000" dirty="0"/>
              <a:t>specifies whether to learn and apply a set of additive biases to the filter outputs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pad (or </a:t>
            </a:r>
            <a:r>
              <a:rPr lang="en-US" altLang="ko-KR" sz="2000" dirty="0" err="1"/>
              <a:t>pad_h</a:t>
            </a:r>
            <a:r>
              <a:rPr lang="en-US" altLang="ko-KR" sz="2000" dirty="0"/>
              <a:t> and </a:t>
            </a:r>
            <a:r>
              <a:rPr lang="en-US" altLang="ko-KR" sz="2000" dirty="0" err="1"/>
              <a:t>pad_w</a:t>
            </a:r>
            <a:r>
              <a:rPr lang="en-US" altLang="ko-KR" sz="2000" dirty="0"/>
              <a:t>) </a:t>
            </a:r>
            <a:r>
              <a:rPr lang="en-US" altLang="ko-KR" sz="2000" dirty="0">
                <a:solidFill>
                  <a:srgbClr val="FF0000"/>
                </a:solidFill>
              </a:rPr>
              <a:t>[default 0]: </a:t>
            </a:r>
            <a:r>
              <a:rPr lang="en-US" altLang="ko-KR" sz="2000" dirty="0"/>
              <a:t>specifies the number of pixels to (implicitly) add to each side of the input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stride (or </a:t>
            </a:r>
            <a:r>
              <a:rPr lang="en-US" altLang="ko-KR" sz="2000" dirty="0" err="1"/>
              <a:t>stride_h</a:t>
            </a:r>
            <a:r>
              <a:rPr lang="en-US" altLang="ko-KR" sz="2000" dirty="0"/>
              <a:t> and </a:t>
            </a:r>
            <a:r>
              <a:rPr lang="en-US" altLang="ko-KR" sz="2000" dirty="0" err="1"/>
              <a:t>stride_w</a:t>
            </a:r>
            <a:r>
              <a:rPr lang="en-US" altLang="ko-KR" sz="2000" dirty="0"/>
              <a:t>) </a:t>
            </a:r>
            <a:r>
              <a:rPr lang="en-US" altLang="ko-KR" sz="2000" dirty="0">
                <a:solidFill>
                  <a:srgbClr val="FF0000"/>
                </a:solidFill>
              </a:rPr>
              <a:t>[default 1]: </a:t>
            </a:r>
            <a:r>
              <a:rPr lang="en-US" altLang="ko-KR" sz="2000" dirty="0"/>
              <a:t>specifies the intervals at which to apply the filters to the input</a:t>
            </a:r>
          </a:p>
          <a:p>
            <a:pPr marL="457200" lvl="1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52752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D0168B-C717-48D8-9E19-A087329A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25" y="1144593"/>
            <a:ext cx="5829300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53C52-6729-4FB8-B72E-87ACDD3859B8}"/>
              </a:ext>
            </a:extLst>
          </p:cNvPr>
          <p:cNvSpPr txBox="1"/>
          <p:nvPr/>
        </p:nvSpPr>
        <p:spPr>
          <a:xfrm>
            <a:off x="1549914" y="731887"/>
            <a:ext cx="1592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Zero-Padding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2978A-F6FC-4B00-88E7-7051B8CFC792}"/>
              </a:ext>
            </a:extLst>
          </p:cNvPr>
          <p:cNvSpPr txBox="1"/>
          <p:nvPr/>
        </p:nvSpPr>
        <p:spPr>
          <a:xfrm>
            <a:off x="4708560" y="718688"/>
            <a:ext cx="838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Pad: 2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4BE620-8D8F-4D6A-9D27-45F4B500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45" y="4733622"/>
            <a:ext cx="1409700" cy="142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19BE26-9EF8-469F-AE67-3486E1C14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00" y="4725574"/>
            <a:ext cx="5724525" cy="170497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61C5221-49C6-4B95-93C1-68F33EF16E19}"/>
              </a:ext>
            </a:extLst>
          </p:cNvPr>
          <p:cNvSpPr/>
          <p:nvPr/>
        </p:nvSpPr>
        <p:spPr>
          <a:xfrm>
            <a:off x="4115123" y="6230133"/>
            <a:ext cx="864296" cy="20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062FF-48C9-43AF-8213-7F6D5886C91E}"/>
              </a:ext>
            </a:extLst>
          </p:cNvPr>
          <p:cNvSpPr txBox="1"/>
          <p:nvPr/>
        </p:nvSpPr>
        <p:spPr>
          <a:xfrm>
            <a:off x="7115287" y="4325464"/>
            <a:ext cx="1581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Kernel size: 5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912417-4378-42BA-88B5-BB70B594FBC4}"/>
              </a:ext>
            </a:extLst>
          </p:cNvPr>
          <p:cNvSpPr/>
          <p:nvPr/>
        </p:nvSpPr>
        <p:spPr>
          <a:xfrm>
            <a:off x="8017493" y="695628"/>
            <a:ext cx="3405382" cy="3119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 err="1"/>
              <a:t>convolution_param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num_output</a:t>
            </a:r>
            <a:r>
              <a:rPr lang="en-US" altLang="ko-KR" dirty="0"/>
              <a:t>: 32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>
                <a:solidFill>
                  <a:srgbClr val="FF0000"/>
                </a:solidFill>
              </a:rPr>
              <a:t>pad: 2</a:t>
            </a:r>
          </a:p>
          <a:p>
            <a:pPr fontAlgn="base" latinLnBrk="1"/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en-US" altLang="ko-KR" dirty="0" err="1">
                <a:solidFill>
                  <a:srgbClr val="FF0000"/>
                </a:solidFill>
              </a:rPr>
              <a:t>kernel_size</a:t>
            </a:r>
            <a:r>
              <a:rPr lang="en-US" altLang="ko-KR" dirty="0">
                <a:solidFill>
                  <a:srgbClr val="FF0000"/>
                </a:solidFill>
              </a:rPr>
              <a:t>: 5</a:t>
            </a:r>
          </a:p>
          <a:p>
            <a:pPr fontAlgn="base" latinLnBrk="1"/>
            <a:r>
              <a:rPr lang="en-US" altLang="ko-KR" dirty="0">
                <a:solidFill>
                  <a:srgbClr val="FF0000"/>
                </a:solidFill>
              </a:rPr>
              <a:t>  stride: 1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weight_filler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>
                <a:solidFill>
                  <a:srgbClr val="FF0000"/>
                </a:solidFill>
              </a:rPr>
              <a:t>    type: "gaussian"</a:t>
            </a:r>
          </a:p>
          <a:p>
            <a:pPr fontAlgn="base" latinLnBrk="1"/>
            <a:r>
              <a:rPr lang="en-US" altLang="ko-KR" dirty="0"/>
              <a:t>    std: 0.0001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bias_filler</a:t>
            </a:r>
            <a:r>
              <a:rPr lang="en-US" altLang="ko-KR" dirty="0"/>
              <a:t> { type: "constant"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D5B6B1-6BD2-4011-A009-EED77E653C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87" y="4749562"/>
            <a:ext cx="2104813" cy="1689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FBA018-8F19-4FDF-A8A7-AF5032CF3F6E}"/>
              </a:ext>
            </a:extLst>
          </p:cNvPr>
          <p:cNvSpPr txBox="1"/>
          <p:nvPr/>
        </p:nvSpPr>
        <p:spPr>
          <a:xfrm>
            <a:off x="3122339" y="4411898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Stride : 1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2049C2-3BB2-44EA-9F2C-8390EAC6653C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Pad, Stride, </a:t>
            </a:r>
            <a:r>
              <a:rPr lang="en-US" altLang="ko-KR" sz="3200" dirty="0" err="1"/>
              <a:t>Kernal</a:t>
            </a:r>
            <a:r>
              <a:rPr lang="en-US" altLang="ko-KR" sz="3200" dirty="0"/>
              <a:t> size </a:t>
            </a:r>
            <a:r>
              <a:rPr lang="ko-KR" altLang="en-US" sz="3200" dirty="0"/>
              <a:t>설명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CB0C7A-0EDE-4540-A5F3-F38AD51B9D7E}"/>
              </a:ext>
            </a:extLst>
          </p:cNvPr>
          <p:cNvSpPr/>
          <p:nvPr/>
        </p:nvSpPr>
        <p:spPr>
          <a:xfrm>
            <a:off x="9595926" y="4339477"/>
            <a:ext cx="1098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gaussian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CFAF7C01-49D2-42C0-88BF-249B25D7C26A}"/>
              </a:ext>
            </a:extLst>
          </p:cNvPr>
          <p:cNvSpPr/>
          <p:nvPr/>
        </p:nvSpPr>
        <p:spPr>
          <a:xfrm rot="10633879">
            <a:off x="6928120" y="2282312"/>
            <a:ext cx="919414" cy="56301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873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755560" y="1309723"/>
            <a:ext cx="5702204" cy="35588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sz="2000" dirty="0"/>
              <a:t>layer {</a:t>
            </a:r>
          </a:p>
          <a:p>
            <a:pPr fontAlgn="base" latinLnBrk="1"/>
            <a:r>
              <a:rPr lang="en-US" altLang="ko-KR" sz="2000" dirty="0"/>
              <a:t>  name: "pool1"</a:t>
            </a:r>
          </a:p>
          <a:p>
            <a:pPr fontAlgn="base" latinLnBrk="1"/>
            <a:r>
              <a:rPr lang="en-US" altLang="ko-KR" sz="2000" dirty="0"/>
              <a:t>  type: "Pooling"</a:t>
            </a:r>
          </a:p>
          <a:p>
            <a:pPr fontAlgn="base" latinLnBrk="1"/>
            <a:r>
              <a:rPr lang="en-US" altLang="ko-KR" sz="2000" dirty="0"/>
              <a:t>  bottom: "conv1"</a:t>
            </a:r>
          </a:p>
          <a:p>
            <a:pPr fontAlgn="base" latinLnBrk="1"/>
            <a:r>
              <a:rPr lang="en-US" altLang="ko-KR" sz="2000" dirty="0"/>
              <a:t>  top: "pool1"</a:t>
            </a:r>
          </a:p>
          <a:p>
            <a:pPr fontAlgn="base" latinLnBrk="1"/>
            <a:r>
              <a:rPr lang="en-US" altLang="ko-KR" sz="2000" dirty="0"/>
              <a:t>  </a:t>
            </a:r>
            <a:r>
              <a:rPr lang="en-US" altLang="ko-KR" sz="2000" dirty="0" err="1"/>
              <a:t>pooling_param</a:t>
            </a:r>
            <a:r>
              <a:rPr lang="en-US" altLang="ko-KR" sz="2000" dirty="0"/>
              <a:t> {</a:t>
            </a:r>
          </a:p>
          <a:p>
            <a:pPr fontAlgn="base" latinLnBrk="1"/>
            <a:r>
              <a:rPr lang="en-US" altLang="ko-KR" sz="2000" b="1" dirty="0">
                <a:solidFill>
                  <a:srgbClr val="0070C0"/>
                </a:solidFill>
              </a:rPr>
              <a:t>    pool: MAX</a:t>
            </a:r>
          </a:p>
          <a:p>
            <a:pPr fontAlgn="base" latinLnBrk="1"/>
            <a:r>
              <a:rPr lang="en-US" altLang="ko-KR" sz="2000" b="1" dirty="0">
                <a:solidFill>
                  <a:srgbClr val="0070C0"/>
                </a:solidFill>
              </a:rPr>
              <a:t>    </a:t>
            </a:r>
            <a:r>
              <a:rPr lang="en-US" altLang="ko-KR" sz="2000" b="1" dirty="0" err="1">
                <a:solidFill>
                  <a:srgbClr val="0070C0"/>
                </a:solidFill>
              </a:rPr>
              <a:t>kernel_size</a:t>
            </a:r>
            <a:r>
              <a:rPr lang="en-US" altLang="ko-KR" sz="2000" b="1" dirty="0">
                <a:solidFill>
                  <a:srgbClr val="0070C0"/>
                </a:solidFill>
              </a:rPr>
              <a:t>: 3</a:t>
            </a:r>
          </a:p>
          <a:p>
            <a:pPr fontAlgn="base" latinLnBrk="1"/>
            <a:r>
              <a:rPr lang="en-US" altLang="ko-KR" sz="2000" b="1" dirty="0">
                <a:solidFill>
                  <a:srgbClr val="0070C0"/>
                </a:solidFill>
              </a:rPr>
              <a:t>    stride: 2</a:t>
            </a:r>
          </a:p>
          <a:p>
            <a:pPr fontAlgn="base" latinLnBrk="1"/>
            <a:r>
              <a:rPr lang="en-US" altLang="ko-KR" sz="2000" dirty="0"/>
              <a:t>  }</a:t>
            </a:r>
          </a:p>
          <a:p>
            <a:pPr fontAlgn="base" latinLnBrk="1"/>
            <a:r>
              <a:rPr lang="en-US" altLang="ko-KR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5837397" y="777903"/>
            <a:ext cx="12040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Pooling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4337" name="_x645487696" descr="EMB000079a00222">
            <a:extLst>
              <a:ext uri="{FF2B5EF4-FFF2-40B4-BE49-F238E27FC236}">
                <a16:creationId xmlns:a16="http://schemas.microsoft.com/office/drawing/2014/main" id="{0BD05CB2-4541-4491-A7B7-706C032C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125" y="1332166"/>
            <a:ext cx="4208516" cy="28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05AC74-7307-4807-A052-325477077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25" y="5038113"/>
            <a:ext cx="7557483" cy="150140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9E6D8A-72C4-4528-86BA-523F2072D667}"/>
              </a:ext>
            </a:extLst>
          </p:cNvPr>
          <p:cNvCxnSpPr/>
          <p:nvPr/>
        </p:nvCxnSpPr>
        <p:spPr>
          <a:xfrm>
            <a:off x="2300854" y="3429000"/>
            <a:ext cx="1305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CF648A-7DC7-467B-AF48-7544F44D4642}"/>
              </a:ext>
            </a:extLst>
          </p:cNvPr>
          <p:cNvSpPr txBox="1"/>
          <p:nvPr/>
        </p:nvSpPr>
        <p:spPr>
          <a:xfrm>
            <a:off x="3753651" y="3244334"/>
            <a:ext cx="223817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MAX, STOCASTIC, AVE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DC9B2-E572-484D-8452-E6041239929B}"/>
              </a:ext>
            </a:extLst>
          </p:cNvPr>
          <p:cNvSpPr txBox="1"/>
          <p:nvPr/>
        </p:nvSpPr>
        <p:spPr>
          <a:xfrm>
            <a:off x="1075781" y="5548277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Stride : 2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B9672-FF65-4ACE-916C-60C1E1EE4C79}"/>
              </a:ext>
            </a:extLst>
          </p:cNvPr>
          <p:cNvSpPr txBox="1"/>
          <p:nvPr/>
        </p:nvSpPr>
        <p:spPr>
          <a:xfrm>
            <a:off x="637815" y="740064"/>
            <a:ext cx="5250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cifar10_full_train_test.prototxt </a:t>
            </a:r>
            <a:r>
              <a:rPr lang="ko-KR" altLang="en-US" sz="2000" dirty="0"/>
              <a:t>파일 내용 보기 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414CE-2C28-4EE8-AD45-B3DB4E52646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모델 학습 하기</a:t>
            </a:r>
            <a:endParaRPr lang="en-US" sz="3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AE7E76-C7EF-40FB-B3C3-3206DAA760F8}"/>
              </a:ext>
            </a:extLst>
          </p:cNvPr>
          <p:cNvSpPr/>
          <p:nvPr/>
        </p:nvSpPr>
        <p:spPr>
          <a:xfrm>
            <a:off x="6894125" y="4303292"/>
            <a:ext cx="4170954" cy="584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28 * 28 * 32 </a:t>
            </a:r>
            <a:r>
              <a:rPr lang="en-US" altLang="ko-KR" sz="2000" dirty="0">
                <a:sym typeface="Wingdings" panose="05000000000000000000" pitchFamily="2" charset="2"/>
              </a:rPr>
              <a:t>14 * 14 * 32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880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672119" y="842285"/>
            <a:ext cx="235166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en-US" altLang="ko-KR" sz="2000" dirty="0" err="1"/>
              <a:t>CMake</a:t>
            </a:r>
            <a:r>
              <a:rPr lang="en-US" altLang="ko-KR" sz="2000" dirty="0"/>
              <a:t> </a:t>
            </a:r>
            <a:r>
              <a:rPr lang="ko-KR" altLang="en-US" sz="2000" dirty="0"/>
              <a:t>환경 설정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8" name="Image5">
            <a:extLst>
              <a:ext uri="{FF2B5EF4-FFF2-40B4-BE49-F238E27FC236}">
                <a16:creationId xmlns:a16="http://schemas.microsoft.com/office/drawing/2014/main" id="{D30B2CC1-5D39-4AAF-A17E-33CE8D8BE4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72119" y="1354671"/>
            <a:ext cx="4799330" cy="5135245"/>
          </a:xfrm>
          <a:prstGeom prst="rect">
            <a:avLst/>
          </a:prstGeom>
        </p:spPr>
      </p:pic>
      <p:pic>
        <p:nvPicPr>
          <p:cNvPr id="10" name="Image6">
            <a:extLst>
              <a:ext uri="{FF2B5EF4-FFF2-40B4-BE49-F238E27FC236}">
                <a16:creationId xmlns:a16="http://schemas.microsoft.com/office/drawing/2014/main" id="{4C092FA0-C93F-4A53-AFD4-CCCC2A8707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938229" y="1354671"/>
            <a:ext cx="3657600" cy="283464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C62D429-42DB-421F-824E-78EC289EF988}"/>
              </a:ext>
            </a:extLst>
          </p:cNvPr>
          <p:cNvSpPr/>
          <p:nvPr/>
        </p:nvSpPr>
        <p:spPr>
          <a:xfrm>
            <a:off x="5826384" y="2956657"/>
            <a:ext cx="52939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A0C65-DA3E-4868-863F-1788A92021D4}"/>
              </a:ext>
            </a:extLst>
          </p:cNvPr>
          <p:cNvSpPr txBox="1"/>
          <p:nvPr/>
        </p:nvSpPr>
        <p:spPr>
          <a:xfrm>
            <a:off x="5542468" y="2587325"/>
            <a:ext cx="109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6091080" y="4393074"/>
            <a:ext cx="5428802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OpenCV_DIR</a:t>
            </a:r>
            <a:r>
              <a:rPr lang="en-US" altLang="ko-KR" dirty="0"/>
              <a:t> : /opt/intel/openvino_2019</a:t>
            </a:r>
            <a:r>
              <a:rPr lang="en-US" altLang="ko-KR" b="1" dirty="0">
                <a:solidFill>
                  <a:srgbClr val="FF0000"/>
                </a:solidFill>
              </a:rPr>
              <a:t>.1.133</a:t>
            </a:r>
            <a:r>
              <a:rPr lang="en-US" altLang="ko-KR" dirty="0"/>
              <a:t>/</a:t>
            </a:r>
            <a:r>
              <a:rPr lang="en-US" altLang="ko-KR" dirty="0" err="1"/>
              <a:t>opencv</a:t>
            </a:r>
            <a:endParaRPr lang="ko-KR" altLang="ko-KR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4393F27-1802-40CB-83D9-DACD79D59613}"/>
              </a:ext>
            </a:extLst>
          </p:cNvPr>
          <p:cNvSpPr/>
          <p:nvPr/>
        </p:nvSpPr>
        <p:spPr>
          <a:xfrm rot="5400000">
            <a:off x="8407161" y="5493381"/>
            <a:ext cx="529390" cy="26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C3CA6-3969-4B43-9F8A-130D7C4B2E41}"/>
              </a:ext>
            </a:extLst>
          </p:cNvPr>
          <p:cNvSpPr txBox="1"/>
          <p:nvPr/>
        </p:nvSpPr>
        <p:spPr>
          <a:xfrm>
            <a:off x="8123244" y="5985664"/>
            <a:ext cx="105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Generate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BDB77-50CF-47D6-837E-2B657CB1A1CB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환경 설정 </a:t>
            </a:r>
            <a:r>
              <a:rPr lang="en-US" altLang="ko-KR" sz="3200" dirty="0"/>
              <a:t>– compiler </a:t>
            </a:r>
            <a:r>
              <a:rPr lang="ko-KR" altLang="en-US" sz="3200" dirty="0"/>
              <a:t>설치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17175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745027" y="810629"/>
            <a:ext cx="513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cifar10_full_train_test.prototxt </a:t>
            </a:r>
            <a:r>
              <a:rPr lang="ko-KR" altLang="en-US" sz="2000" dirty="0"/>
              <a:t>파일 내용보기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745027" y="1436594"/>
            <a:ext cx="10679186" cy="1692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sz="2000" dirty="0"/>
              <a:t>layer {</a:t>
            </a:r>
          </a:p>
          <a:p>
            <a:pPr fontAlgn="base" latinLnBrk="1"/>
            <a:r>
              <a:rPr lang="en-US" altLang="ko-KR" sz="2000" dirty="0"/>
              <a:t>  name: "relu1"</a:t>
            </a:r>
          </a:p>
          <a:p>
            <a:pPr fontAlgn="base" latinLnBrk="1"/>
            <a:r>
              <a:rPr lang="en-US" altLang="ko-KR" sz="2000" dirty="0"/>
              <a:t>  type: "</a:t>
            </a:r>
            <a:r>
              <a:rPr lang="en-US" altLang="ko-KR" sz="2000" dirty="0" err="1"/>
              <a:t>ReLU</a:t>
            </a:r>
            <a:r>
              <a:rPr lang="en-US" altLang="ko-KR" sz="2000" dirty="0"/>
              <a:t>"</a:t>
            </a:r>
          </a:p>
          <a:p>
            <a:pPr fontAlgn="base" latinLnBrk="1"/>
            <a:r>
              <a:rPr lang="en-US" altLang="ko-KR" sz="2000" dirty="0"/>
              <a:t>  bottom: "pool1"</a:t>
            </a:r>
          </a:p>
          <a:p>
            <a:pPr fontAlgn="base" latinLnBrk="1"/>
            <a:r>
              <a:rPr lang="en-US" altLang="ko-KR" sz="2000" dirty="0"/>
              <a:t>  top: "pool1"</a:t>
            </a:r>
          </a:p>
          <a:p>
            <a:pPr fontAlgn="base" latinLnBrk="1"/>
            <a:r>
              <a:rPr lang="en-US" altLang="ko-KR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6003597" y="749074"/>
            <a:ext cx="223875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Activation </a:t>
            </a:r>
            <a:r>
              <a:rPr lang="ko-KR" altLang="en-US" sz="2400" b="1" dirty="0">
                <a:solidFill>
                  <a:srgbClr val="FF0000"/>
                </a:solidFill>
              </a:rPr>
              <a:t>함수 </a:t>
            </a:r>
          </a:p>
        </p:txBody>
      </p:sp>
      <p:pic>
        <p:nvPicPr>
          <p:cNvPr id="16385" name="_x645480136" descr="EMB000079a00225">
            <a:extLst>
              <a:ext uri="{FF2B5EF4-FFF2-40B4-BE49-F238E27FC236}">
                <a16:creationId xmlns:a16="http://schemas.microsoft.com/office/drawing/2014/main" id="{7B724616-363E-481A-B1EB-DF2B6BEE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71" y="3441045"/>
            <a:ext cx="3422538" cy="2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_x645481360" descr="EMB000079a00227">
            <a:extLst>
              <a:ext uri="{FF2B5EF4-FFF2-40B4-BE49-F238E27FC236}">
                <a16:creationId xmlns:a16="http://schemas.microsoft.com/office/drawing/2014/main" id="{9F11C2A9-C7D7-4ADF-95FF-9D4E7ED8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46" y="3454556"/>
            <a:ext cx="3422538" cy="263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_x645484024" descr="EMB000079a00229">
            <a:extLst>
              <a:ext uri="{FF2B5EF4-FFF2-40B4-BE49-F238E27FC236}">
                <a16:creationId xmlns:a16="http://schemas.microsoft.com/office/drawing/2014/main" id="{DAE24D26-ABFD-4795-A383-32D6C5985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301" y="3441045"/>
            <a:ext cx="3399642" cy="263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5274E9-5671-4EF8-A4E6-67F0EA290C54}"/>
              </a:ext>
            </a:extLst>
          </p:cNvPr>
          <p:cNvSpPr txBox="1"/>
          <p:nvPr/>
        </p:nvSpPr>
        <p:spPr>
          <a:xfrm>
            <a:off x="5566137" y="6047033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ko-KR" dirty="0">
                <a:solidFill>
                  <a:schemeClr val="accent5"/>
                </a:solidFill>
              </a:rPr>
              <a:t>Sigmoid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9F055-7B86-447C-AFA0-531B127BFF1D}"/>
              </a:ext>
            </a:extLst>
          </p:cNvPr>
          <p:cNvSpPr txBox="1"/>
          <p:nvPr/>
        </p:nvSpPr>
        <p:spPr>
          <a:xfrm>
            <a:off x="8165853" y="6051562"/>
            <a:ext cx="3511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accent5"/>
                </a:solidFill>
              </a:rPr>
              <a:t>ReLU</a:t>
            </a:r>
            <a:r>
              <a:rPr lang="en-US" altLang="ko-KR" sz="2400" dirty="0">
                <a:solidFill>
                  <a:schemeClr val="accent5"/>
                </a:solidFill>
              </a:rPr>
              <a:t>: Rectified Linear Unit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49D29-2E37-44D6-B5E3-B2A7A91E770E}"/>
              </a:ext>
            </a:extLst>
          </p:cNvPr>
          <p:cNvSpPr txBox="1"/>
          <p:nvPr/>
        </p:nvSpPr>
        <p:spPr>
          <a:xfrm>
            <a:off x="1637360" y="6072071"/>
            <a:ext cx="74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Step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F9719-69B4-46C2-864D-2674FA3EEA66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모델 학습 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8745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721877" y="1694876"/>
            <a:ext cx="5702204" cy="4057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sz="2000" dirty="0"/>
              <a:t>layer {</a:t>
            </a:r>
          </a:p>
          <a:p>
            <a:pPr fontAlgn="base" latinLnBrk="1"/>
            <a:r>
              <a:rPr lang="en-US" altLang="ko-KR" sz="2000" dirty="0"/>
              <a:t>  name: "norm1"</a:t>
            </a:r>
          </a:p>
          <a:p>
            <a:pPr fontAlgn="base" latinLnBrk="1"/>
            <a:r>
              <a:rPr lang="en-US" altLang="ko-KR" sz="2000" dirty="0"/>
              <a:t>  type: "LRN"</a:t>
            </a:r>
          </a:p>
          <a:p>
            <a:pPr fontAlgn="base" latinLnBrk="1"/>
            <a:r>
              <a:rPr lang="en-US" altLang="ko-KR" sz="2000" dirty="0"/>
              <a:t>  bottom: "pool1"</a:t>
            </a:r>
          </a:p>
          <a:p>
            <a:pPr fontAlgn="base" latinLnBrk="1"/>
            <a:r>
              <a:rPr lang="en-US" altLang="ko-KR" sz="2000" dirty="0"/>
              <a:t>  top: "norm1"</a:t>
            </a:r>
          </a:p>
          <a:p>
            <a:pPr fontAlgn="base" latinLnBrk="1"/>
            <a:r>
              <a:rPr lang="en-US" altLang="ko-KR" sz="2000" dirty="0"/>
              <a:t>  </a:t>
            </a:r>
            <a:r>
              <a:rPr lang="en-US" altLang="ko-KR" sz="2000" dirty="0" err="1"/>
              <a:t>lrn_param</a:t>
            </a:r>
            <a:r>
              <a:rPr lang="en-US" altLang="ko-KR" sz="2000" dirty="0"/>
              <a:t> {</a:t>
            </a:r>
          </a:p>
          <a:p>
            <a:pPr fontAlgn="base" latinLnBrk="1"/>
            <a:r>
              <a:rPr lang="en-US" altLang="ko-KR" sz="2000" dirty="0"/>
              <a:t>    </a:t>
            </a:r>
            <a:r>
              <a:rPr lang="en-US" altLang="ko-KR" sz="2000" dirty="0" err="1"/>
              <a:t>local_size</a:t>
            </a:r>
            <a:r>
              <a:rPr lang="en-US" altLang="ko-KR" sz="2000" dirty="0"/>
              <a:t>: 3    </a:t>
            </a:r>
            <a:r>
              <a:rPr lang="en-US" altLang="ko-KR" sz="2000" dirty="0">
                <a:solidFill>
                  <a:schemeClr val="accent5"/>
                </a:solidFill>
              </a:rPr>
              <a:t># </a:t>
            </a:r>
            <a:r>
              <a:rPr lang="ko-KR" altLang="en-US" sz="2000" dirty="0">
                <a:solidFill>
                  <a:schemeClr val="accent5"/>
                </a:solidFill>
              </a:rPr>
              <a:t>합산할 채널수 </a:t>
            </a:r>
            <a:endParaRPr lang="en-US" altLang="ko-KR" sz="2000" dirty="0">
              <a:solidFill>
                <a:schemeClr val="accent5"/>
              </a:solidFill>
            </a:endParaRPr>
          </a:p>
          <a:p>
            <a:pPr fontAlgn="base" latinLnBrk="1"/>
            <a:r>
              <a:rPr lang="en-US" altLang="ko-KR" sz="2000" dirty="0"/>
              <a:t>    alpha: 5e-05    </a:t>
            </a:r>
            <a:r>
              <a:rPr lang="en-US" altLang="ko-KR" sz="2000" dirty="0">
                <a:solidFill>
                  <a:schemeClr val="accent5"/>
                </a:solidFill>
              </a:rPr>
              <a:t># </a:t>
            </a:r>
            <a:r>
              <a:rPr lang="ko-KR" altLang="en-US" sz="2000" dirty="0">
                <a:solidFill>
                  <a:schemeClr val="accent5"/>
                </a:solidFill>
              </a:rPr>
              <a:t>스케일링 매게변수 </a:t>
            </a:r>
            <a:endParaRPr lang="en-US" altLang="ko-KR" sz="2000" dirty="0">
              <a:solidFill>
                <a:schemeClr val="accent5"/>
              </a:solidFill>
            </a:endParaRPr>
          </a:p>
          <a:p>
            <a:pPr fontAlgn="base" latinLnBrk="1"/>
            <a:r>
              <a:rPr lang="en-US" altLang="ko-KR" sz="2000" dirty="0"/>
              <a:t>    beta: 0.75        </a:t>
            </a:r>
            <a:r>
              <a:rPr lang="en-US" altLang="ko-KR" sz="2000" dirty="0">
                <a:solidFill>
                  <a:schemeClr val="accent5"/>
                </a:solidFill>
              </a:rPr>
              <a:t># </a:t>
            </a:r>
            <a:r>
              <a:rPr lang="ko-KR" altLang="en-US" sz="2000" dirty="0">
                <a:solidFill>
                  <a:schemeClr val="accent5"/>
                </a:solidFill>
              </a:rPr>
              <a:t>지수</a:t>
            </a:r>
            <a:endParaRPr lang="en-US" altLang="ko-KR" sz="2000" dirty="0">
              <a:solidFill>
                <a:schemeClr val="accent5"/>
              </a:solidFill>
            </a:endParaRPr>
          </a:p>
          <a:p>
            <a:pPr fontAlgn="base" latinLnBrk="1"/>
            <a:r>
              <a:rPr lang="en-US" altLang="ko-KR" sz="2000" dirty="0"/>
              <a:t>    </a:t>
            </a:r>
            <a:r>
              <a:rPr lang="en-US" altLang="ko-KR" sz="2000" dirty="0" err="1"/>
              <a:t>norm_region</a:t>
            </a:r>
            <a:r>
              <a:rPr lang="en-US" altLang="ko-KR" sz="2000" dirty="0"/>
              <a:t>: WITHIN_CHANNEL</a:t>
            </a:r>
          </a:p>
          <a:p>
            <a:pPr fontAlgn="base" latinLnBrk="1"/>
            <a:r>
              <a:rPr lang="en-US" altLang="ko-KR" sz="2000" dirty="0"/>
              <a:t>  }</a:t>
            </a:r>
          </a:p>
          <a:p>
            <a:pPr fontAlgn="base" latinLnBrk="1"/>
            <a:r>
              <a:rPr lang="en-US" altLang="ko-KR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5880472" y="975163"/>
            <a:ext cx="30934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Response Normalization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BAFB00-7D4E-4209-AB7F-5A149EEA9223}"/>
              </a:ext>
            </a:extLst>
          </p:cNvPr>
          <p:cNvCxnSpPr>
            <a:cxnSpLocks/>
          </p:cNvCxnSpPr>
          <p:nvPr/>
        </p:nvCxnSpPr>
        <p:spPr>
          <a:xfrm>
            <a:off x="3640024" y="4971584"/>
            <a:ext cx="0" cy="94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2B96C2-15BD-4148-94FA-7C4790E033C8}"/>
              </a:ext>
            </a:extLst>
          </p:cNvPr>
          <p:cNvSpPr txBox="1"/>
          <p:nvPr/>
        </p:nvSpPr>
        <p:spPr>
          <a:xfrm>
            <a:off x="745027" y="5912528"/>
            <a:ext cx="1065603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WITHIN_CHANNEL : </a:t>
            </a:r>
            <a:r>
              <a:rPr lang="ko-KR" altLang="en-US" dirty="0"/>
              <a:t>채널 내부에서 인접 이웃과 학습</a:t>
            </a:r>
            <a:endParaRPr lang="en-US" altLang="ko-KR" dirty="0"/>
          </a:p>
          <a:p>
            <a:r>
              <a:rPr lang="en-US" altLang="ko-KR" dirty="0"/>
              <a:t>ACROSS_CHANNES : </a:t>
            </a:r>
            <a:r>
              <a:rPr lang="ko-KR" altLang="en-US" dirty="0"/>
              <a:t>인접 채널에서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87A0AE0-BFD1-4255-9374-19CA26F8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1456" y="1694875"/>
            <a:ext cx="4993074" cy="4057741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800" b="1" dirty="0">
                <a:solidFill>
                  <a:srgbClr val="0070C0"/>
                </a:solidFill>
              </a:rPr>
              <a:t>정규화 </a:t>
            </a:r>
            <a:r>
              <a:rPr lang="en-US" altLang="ko-KR" sz="1800" b="1" dirty="0">
                <a:solidFill>
                  <a:srgbClr val="0070C0"/>
                </a:solidFill>
              </a:rPr>
              <a:t>–Normalization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효과 </a:t>
            </a:r>
            <a:r>
              <a:rPr lang="en-US" altLang="ko-KR" sz="1800" dirty="0"/>
              <a:t>: </a:t>
            </a:r>
            <a:r>
              <a:rPr lang="ko-KR" altLang="en-US" sz="1800" dirty="0"/>
              <a:t>학습 속도 개선 및 오버 피팅 억제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방법 </a:t>
            </a:r>
            <a:r>
              <a:rPr lang="en-US" altLang="ko-KR" sz="1800" dirty="0"/>
              <a:t>: </a:t>
            </a:r>
            <a:r>
              <a:rPr lang="ko-KR" altLang="en-US" sz="1800" dirty="0"/>
              <a:t>활성화 값을 적당히 분포하도록 조정</a:t>
            </a:r>
            <a:r>
              <a:rPr lang="en-US" altLang="ko-KR" sz="1800" dirty="0"/>
              <a:t>, </a:t>
            </a:r>
            <a:r>
              <a:rPr lang="ko-KR" altLang="en-US" sz="1800" dirty="0"/>
              <a:t>활성화함수 값만 사용하고 나머지는 버림</a:t>
            </a:r>
            <a:r>
              <a:rPr lang="en-US" altLang="ko-KR" sz="1800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종류 </a:t>
            </a:r>
            <a:r>
              <a:rPr lang="en-US" altLang="ko-KR" sz="1800" dirty="0"/>
              <a:t>: LRN (</a:t>
            </a:r>
            <a:r>
              <a:rPr lang="en-US" altLang="ko-KR" sz="1800" dirty="0" err="1"/>
              <a:t>Alexnet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Tensorflow</a:t>
            </a:r>
            <a:r>
              <a:rPr lang="ko-KR" altLang="en-US" sz="1800" dirty="0"/>
              <a:t>에서 사용</a:t>
            </a:r>
            <a:r>
              <a:rPr lang="en-US" altLang="ko-KR" sz="18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/>
              <a:t>	BN(batch</a:t>
            </a:r>
            <a:r>
              <a:rPr lang="ko-KR" altLang="en-US" sz="1800" dirty="0"/>
              <a:t> </a:t>
            </a:r>
            <a:r>
              <a:rPr lang="en-US" altLang="ko-KR" sz="1800" dirty="0"/>
              <a:t>Normalization) </a:t>
            </a:r>
            <a:r>
              <a:rPr lang="ko-KR" altLang="en-US" sz="1800" dirty="0"/>
              <a:t>미니배치 </a:t>
            </a:r>
            <a:r>
              <a:rPr lang="en-US" altLang="ko-KR" sz="1800" dirty="0"/>
              <a:t>B, </a:t>
            </a:r>
            <a:r>
              <a:rPr lang="ko-KR" altLang="en-US" sz="1800" dirty="0"/>
              <a:t>즉 </a:t>
            </a:r>
            <a:r>
              <a:rPr lang="en-US" altLang="ko-KR" sz="1800" dirty="0"/>
              <a:t>m</a:t>
            </a:r>
            <a:r>
              <a:rPr lang="ko-KR" altLang="en-US" sz="1800" dirty="0"/>
              <a:t>개의   데이터 집합에 평균값과 분산값을 계산 평균 </a:t>
            </a:r>
            <a:r>
              <a:rPr lang="en-US" altLang="ko-KR" sz="1800" dirty="0"/>
              <a:t>0, </a:t>
            </a:r>
            <a:r>
              <a:rPr lang="ko-KR" altLang="en-US" sz="1800" dirty="0"/>
              <a:t>표준편차가 </a:t>
            </a:r>
            <a:r>
              <a:rPr lang="en-US" altLang="ko-KR" sz="1800" dirty="0"/>
              <a:t>1</a:t>
            </a:r>
            <a:r>
              <a:rPr lang="ko-KR" altLang="en-US" sz="1800" dirty="0"/>
              <a:t>이 되도록 정규화</a:t>
            </a:r>
            <a:r>
              <a:rPr lang="en-US" altLang="ko-KR" sz="1800" dirty="0"/>
              <a:t>.  </a:t>
            </a:r>
            <a:r>
              <a:rPr lang="ko-KR" altLang="en-US" sz="1800" dirty="0"/>
              <a:t>활성화 함수 앞</a:t>
            </a:r>
            <a:r>
              <a:rPr lang="en-US" altLang="ko-KR" sz="1800" dirty="0"/>
              <a:t>, </a:t>
            </a:r>
            <a:r>
              <a:rPr lang="ko-KR" altLang="en-US" sz="1800" dirty="0"/>
              <a:t>또는 뒤에 삽입함으로써 데이터를 덜 치우치게 하는 역할</a:t>
            </a:r>
            <a:r>
              <a:rPr lang="en-US" altLang="ko-KR" sz="1800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09E23-9ADB-40AA-B441-C099EDCA92A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모델 학습 하기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C4E5E7-3BFF-454C-9399-5478E34EE253}"/>
              </a:ext>
            </a:extLst>
          </p:cNvPr>
          <p:cNvSpPr txBox="1"/>
          <p:nvPr/>
        </p:nvSpPr>
        <p:spPr>
          <a:xfrm>
            <a:off x="745027" y="985594"/>
            <a:ext cx="513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cifar10_full_train_test.prototxt </a:t>
            </a:r>
            <a:r>
              <a:rPr lang="ko-KR" altLang="en-US" sz="2000" dirty="0"/>
              <a:t>파일 내용보기 </a:t>
            </a:r>
          </a:p>
        </p:txBody>
      </p:sp>
    </p:spTree>
    <p:extLst>
      <p:ext uri="{BB962C8B-B14F-4D97-AF65-F5344CB8AC3E}">
        <p14:creationId xmlns:p14="http://schemas.microsoft.com/office/powerpoint/2010/main" val="2753691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2B22-801C-4D08-B5D8-651536C2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400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solidFill>
                  <a:schemeClr val="accent1"/>
                </a:solidFill>
              </a:rPr>
              <a:t>로컬 응답 정규화 </a:t>
            </a:r>
            <a:r>
              <a:rPr lang="en-US" altLang="ko-KR" sz="3200" b="1" dirty="0">
                <a:solidFill>
                  <a:schemeClr val="accent1"/>
                </a:solidFill>
              </a:rPr>
              <a:t>(LRN)</a:t>
            </a:r>
            <a:br>
              <a:rPr lang="en-US" altLang="ko-KR" sz="3200" b="1" dirty="0">
                <a:solidFill>
                  <a:schemeClr val="accent1"/>
                </a:solidFill>
              </a:rPr>
            </a:b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2FC9-A03B-4A1D-BDEE-D1294395D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8375"/>
            <a:ext cx="10782300" cy="5670550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층 유형 </a:t>
            </a:r>
            <a:r>
              <a:rPr lang="en-US" altLang="ko-KR" sz="1800" dirty="0"/>
              <a:t>: LRN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헤더 </a:t>
            </a:r>
            <a:r>
              <a:rPr lang="en-US" altLang="ko-KR" sz="1800" dirty="0"/>
              <a:t>: ./include/</a:t>
            </a:r>
            <a:r>
              <a:rPr lang="en-US" altLang="ko-KR" sz="1800" dirty="0" err="1"/>
              <a:t>caffe</a:t>
            </a:r>
            <a:r>
              <a:rPr lang="en-US" altLang="ko-KR" sz="1800" dirty="0"/>
              <a:t>/layers/lrn_layer.hpp</a:t>
            </a:r>
          </a:p>
          <a:p>
            <a:pPr>
              <a:lnSpc>
                <a:spcPct val="120000"/>
              </a:lnSpc>
            </a:pPr>
            <a:r>
              <a:rPr lang="en-US" altLang="ko-KR" sz="1800" dirty="0"/>
              <a:t>CPU </a:t>
            </a:r>
            <a:r>
              <a:rPr lang="ko-KR" altLang="en-US" sz="1800" dirty="0"/>
              <a:t>구현 </a:t>
            </a:r>
            <a:r>
              <a:rPr lang="en-US" altLang="ko-KR" sz="1800" dirty="0"/>
              <a:t>: ./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/</a:t>
            </a:r>
            <a:r>
              <a:rPr lang="en-US" altLang="ko-KR" sz="1800" dirty="0" err="1"/>
              <a:t>caffe</a:t>
            </a:r>
            <a:r>
              <a:rPr lang="en-US" altLang="ko-KR" sz="1800" dirty="0"/>
              <a:t>/layers/lrn_layer.cpp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매개 변수 </a:t>
            </a:r>
            <a:r>
              <a:rPr lang="en-US" altLang="ko-KR" sz="1800" dirty="0"/>
              <a:t>( </a:t>
            </a:r>
            <a:r>
              <a:rPr lang="en-US" altLang="ko-KR" sz="1800" dirty="0" err="1"/>
              <a:t>LRNParameter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lrn_param</a:t>
            </a:r>
            <a:r>
              <a:rPr lang="en-US" altLang="ko-KR" sz="1800" dirty="0"/>
              <a:t> )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선택 과목</a:t>
            </a:r>
          </a:p>
          <a:p>
            <a:pPr lvl="2">
              <a:lnSpc>
                <a:spcPct val="120000"/>
              </a:lnSpc>
            </a:pPr>
            <a:r>
              <a:rPr lang="en-US" altLang="ko-KR" sz="1400" dirty="0" err="1"/>
              <a:t>local_size</a:t>
            </a:r>
            <a:r>
              <a:rPr lang="en-US" altLang="ko-KR" sz="1400" dirty="0"/>
              <a:t> [default 5] : </a:t>
            </a:r>
            <a:r>
              <a:rPr lang="ko-KR" altLang="en-US" sz="1400" dirty="0"/>
              <a:t>합산 할 채널 수 </a:t>
            </a:r>
            <a:r>
              <a:rPr lang="en-US" altLang="ko-KR" sz="1400" dirty="0"/>
              <a:t>(</a:t>
            </a:r>
            <a:r>
              <a:rPr lang="ko-KR" altLang="en-US" sz="1400" dirty="0"/>
              <a:t>크로스 채널 </a:t>
            </a:r>
            <a:r>
              <a:rPr lang="en-US" altLang="ko-KR" sz="1400" dirty="0"/>
              <a:t>LRN</a:t>
            </a:r>
            <a:r>
              <a:rPr lang="ko-KR" altLang="en-US" sz="1400" dirty="0"/>
              <a:t>의 경우</a:t>
            </a:r>
            <a:r>
              <a:rPr lang="en-US" altLang="ko-KR" sz="1400" dirty="0"/>
              <a:t>) </a:t>
            </a:r>
            <a:r>
              <a:rPr lang="ko-KR" altLang="en-US" sz="1400" dirty="0"/>
              <a:t>또는 합산 할 사각형 영역의 측면 길이 </a:t>
            </a:r>
            <a:r>
              <a:rPr lang="en-US" altLang="ko-KR" sz="1400" dirty="0"/>
              <a:t>(</a:t>
            </a:r>
            <a:r>
              <a:rPr lang="ko-KR" altLang="en-US" sz="1400" dirty="0"/>
              <a:t>채널 </a:t>
            </a:r>
            <a:r>
              <a:rPr lang="en-US" altLang="ko-KR" sz="1400" dirty="0"/>
              <a:t>LRN </a:t>
            </a:r>
            <a:r>
              <a:rPr lang="ko-KR" altLang="en-US" sz="1400" dirty="0"/>
              <a:t>내</a:t>
            </a:r>
            <a:r>
              <a:rPr lang="en-US" altLang="ko-KR" sz="1400" dirty="0"/>
              <a:t>)</a:t>
            </a:r>
          </a:p>
          <a:p>
            <a:pPr lvl="2">
              <a:lnSpc>
                <a:spcPct val="120000"/>
              </a:lnSpc>
            </a:pPr>
            <a:r>
              <a:rPr lang="en-US" altLang="ko-KR" sz="1400" dirty="0"/>
              <a:t>alpha [default 1] : </a:t>
            </a:r>
            <a:r>
              <a:rPr lang="ko-KR" altLang="en-US" sz="1400" dirty="0"/>
              <a:t>스케일링 매개 변수 </a:t>
            </a:r>
            <a:r>
              <a:rPr lang="en-US" altLang="ko-KR" sz="1400" dirty="0"/>
              <a:t>(</a:t>
            </a:r>
            <a:r>
              <a:rPr lang="ko-KR" altLang="en-US" sz="1400" dirty="0"/>
              <a:t>아래 참조</a:t>
            </a:r>
            <a:r>
              <a:rPr lang="en-US" altLang="ko-KR" sz="1400" dirty="0"/>
              <a:t>)</a:t>
            </a:r>
          </a:p>
          <a:p>
            <a:pPr lvl="2">
              <a:lnSpc>
                <a:spcPct val="120000"/>
              </a:lnSpc>
            </a:pPr>
            <a:r>
              <a:rPr lang="en-US" altLang="ko-KR" sz="1400" dirty="0"/>
              <a:t>beta [</a:t>
            </a:r>
            <a:r>
              <a:rPr lang="ko-KR" altLang="en-US" sz="1400" dirty="0"/>
              <a:t>기본 </a:t>
            </a:r>
            <a:r>
              <a:rPr lang="en-US" altLang="ko-KR" sz="1400" dirty="0"/>
              <a:t>5] : </a:t>
            </a:r>
            <a:r>
              <a:rPr lang="ko-KR" altLang="en-US" sz="1400" dirty="0"/>
              <a:t>지수 </a:t>
            </a:r>
            <a:r>
              <a:rPr lang="en-US" altLang="ko-KR" sz="1400" dirty="0"/>
              <a:t>(</a:t>
            </a:r>
            <a:r>
              <a:rPr lang="ko-KR" altLang="en-US" sz="1400" dirty="0"/>
              <a:t>아래 참조</a:t>
            </a:r>
            <a:r>
              <a:rPr lang="en-US" altLang="ko-KR" sz="1400" dirty="0"/>
              <a:t>)</a:t>
            </a:r>
          </a:p>
          <a:p>
            <a:pPr lvl="2">
              <a:lnSpc>
                <a:spcPct val="120000"/>
              </a:lnSpc>
            </a:pPr>
            <a:r>
              <a:rPr lang="en-US" altLang="ko-KR" sz="1400" dirty="0" err="1"/>
              <a:t>norm_region</a:t>
            </a:r>
            <a:r>
              <a:rPr lang="en-US" altLang="ko-KR" sz="1400" dirty="0"/>
              <a:t> [default ACROSS_CHANNELS ] : </a:t>
            </a:r>
            <a:r>
              <a:rPr lang="ko-KR" altLang="en-US" sz="1400" dirty="0"/>
              <a:t>인접 채널 </a:t>
            </a:r>
            <a:r>
              <a:rPr lang="en-US" altLang="ko-KR" sz="1400" dirty="0"/>
              <a:t>( ACROSS_CHANNELS ) </a:t>
            </a:r>
            <a:r>
              <a:rPr lang="ko-KR" altLang="en-US" sz="1400" dirty="0"/>
              <a:t>또는 주변 공간 위치 </a:t>
            </a:r>
            <a:r>
              <a:rPr lang="en-US" altLang="ko-KR" sz="1400" dirty="0"/>
              <a:t>( WITHIN_CHANNEL )</a:t>
            </a:r>
            <a:r>
              <a:rPr lang="ko-KR" altLang="en-US" sz="1400" dirty="0"/>
              <a:t>를 합산할지 여부</a:t>
            </a:r>
          </a:p>
          <a:p>
            <a:pPr>
              <a:lnSpc>
                <a:spcPct val="120000"/>
              </a:lnSpc>
            </a:pPr>
            <a:r>
              <a:rPr lang="ko-KR" altLang="en-US" sz="1800" dirty="0"/>
              <a:t>국부 응답 정규화 계층은 국부 입력 영역에 대해 정규화함으로써 일종의 </a:t>
            </a:r>
            <a:r>
              <a:rPr lang="en-US" altLang="ko-KR" sz="1800" dirty="0"/>
              <a:t>"</a:t>
            </a:r>
            <a:r>
              <a:rPr lang="ko-KR" altLang="en-US" sz="1800" dirty="0"/>
              <a:t>측면 억제</a:t>
            </a:r>
            <a:r>
              <a:rPr lang="en-US" altLang="ko-KR" sz="1800" dirty="0"/>
              <a:t>"</a:t>
            </a:r>
            <a:r>
              <a:rPr lang="ko-KR" altLang="en-US" sz="1800" dirty="0"/>
              <a:t>를 수행한다</a:t>
            </a:r>
            <a:r>
              <a:rPr lang="en-US" altLang="ko-KR" sz="1800" dirty="0"/>
              <a:t>. ACROSS_CHANNELS </a:t>
            </a:r>
            <a:r>
              <a:rPr lang="ko-KR" altLang="en-US" sz="1800" dirty="0"/>
              <a:t>모드에서 로컬 영역은 근처 채널을 가로 질러 확장되지만 공간 범위는 없습니다 </a:t>
            </a:r>
            <a:r>
              <a:rPr lang="en-US" altLang="ko-KR" sz="1800" dirty="0"/>
              <a:t>(</a:t>
            </a:r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local_size</a:t>
            </a:r>
            <a:r>
              <a:rPr lang="en-US" altLang="ko-KR" sz="1800" dirty="0"/>
              <a:t> x 1 x 1 </a:t>
            </a:r>
            <a:r>
              <a:rPr lang="ko-KR" altLang="en-US" sz="1800" dirty="0"/>
              <a:t>모양</a:t>
            </a:r>
            <a:r>
              <a:rPr lang="en-US" altLang="ko-KR" sz="1800" dirty="0"/>
              <a:t>). WITHIN_CHANNEL </a:t>
            </a:r>
            <a:r>
              <a:rPr lang="ko-KR" altLang="en-US" sz="1800" dirty="0"/>
              <a:t>모드에서 로컬 영역은 공간적으로 확장되지만 별도의 채널에 있습니다 </a:t>
            </a:r>
            <a:r>
              <a:rPr lang="en-US" altLang="ko-KR" sz="1800" dirty="0"/>
              <a:t>(</a:t>
            </a:r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모양이 </a:t>
            </a:r>
            <a:r>
              <a:rPr lang="en-US" altLang="ko-KR" sz="1800" dirty="0"/>
              <a:t>1 x </a:t>
            </a:r>
            <a:r>
              <a:rPr lang="en-US" altLang="ko-KR" sz="1800" dirty="0" err="1"/>
              <a:t>local_size</a:t>
            </a:r>
            <a:r>
              <a:rPr lang="en-US" altLang="ko-KR" sz="1800" dirty="0"/>
              <a:t> x </a:t>
            </a:r>
            <a:r>
              <a:rPr lang="en-US" altLang="ko-KR" sz="1800" dirty="0" err="1"/>
              <a:t>local_size</a:t>
            </a:r>
            <a:r>
              <a:rPr lang="en-US" altLang="ko-KR" sz="1800" dirty="0"/>
              <a:t> ). </a:t>
            </a:r>
            <a:r>
              <a:rPr lang="ko-KR" altLang="en-US" sz="1800" dirty="0"/>
              <a:t>각 입력 값은 </a:t>
            </a:r>
            <a:r>
              <a:rPr lang="en-US" altLang="ko-KR" sz="1800" dirty="0"/>
              <a:t>, </a:t>
            </a:r>
            <a:r>
              <a:rPr lang="ko-KR" altLang="en-US" sz="1800" dirty="0"/>
              <a:t>어디 는 각 로컬 영역의 크기이며 합계는 해당 값을 중심으로하는 영역에 적용됩니다 </a:t>
            </a:r>
            <a:r>
              <a:rPr lang="en-US" altLang="ko-KR" sz="1800" dirty="0"/>
              <a:t>(</a:t>
            </a:r>
            <a:r>
              <a:rPr lang="ko-KR" altLang="en-US" sz="1800" dirty="0"/>
              <a:t>필요한 경우 패딩 없음</a:t>
            </a:r>
            <a:r>
              <a:rPr lang="en-US" altLang="ko-KR" sz="1800" dirty="0"/>
              <a:t>).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20149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851687" y="1907662"/>
            <a:ext cx="5702204" cy="35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"ip1"</a:t>
            </a:r>
          </a:p>
          <a:p>
            <a:pPr fontAlgn="base" latinLnBrk="1"/>
            <a:r>
              <a:rPr lang="en-US" altLang="ko-KR" dirty="0"/>
              <a:t>  type: "</a:t>
            </a:r>
            <a:r>
              <a:rPr lang="en-US" altLang="ko-KR" dirty="0" err="1"/>
              <a:t>InnerProduct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bottom: "pool3"</a:t>
            </a:r>
          </a:p>
          <a:p>
            <a:pPr fontAlgn="base" latinLnBrk="1"/>
            <a:r>
              <a:rPr lang="en-US" altLang="ko-KR" dirty="0"/>
              <a:t>  top: "ip1"</a:t>
            </a:r>
          </a:p>
          <a:p>
            <a:pPr fontAlgn="base" latinLnBrk="1"/>
            <a:r>
              <a:rPr lang="en-US" altLang="ko-KR" dirty="0"/>
              <a:t>  param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lr_mult</a:t>
            </a:r>
            <a:r>
              <a:rPr lang="en-US" altLang="ko-KR" dirty="0"/>
              <a:t>: 1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decay_mult</a:t>
            </a:r>
            <a:r>
              <a:rPr lang="en-US" altLang="ko-KR" dirty="0"/>
              <a:t>: 250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  param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lr_mult</a:t>
            </a:r>
            <a:r>
              <a:rPr lang="en-US" altLang="ko-KR" dirty="0"/>
              <a:t>: 2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decay_mult</a:t>
            </a:r>
            <a:r>
              <a:rPr lang="en-US" altLang="ko-KR" dirty="0"/>
              <a:t>: 0</a:t>
            </a:r>
          </a:p>
          <a:p>
            <a:pPr fontAlgn="base" latinLnBrk="1"/>
            <a:r>
              <a:rPr lang="en-US" altLang="ko-KR" dirty="0"/>
              <a:t> 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5987132" y="700217"/>
            <a:ext cx="1929759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Inner Product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ECED4-7343-4FE4-A5FF-2FC12A532044}"/>
              </a:ext>
            </a:extLst>
          </p:cNvPr>
          <p:cNvSpPr txBox="1"/>
          <p:nvPr/>
        </p:nvSpPr>
        <p:spPr>
          <a:xfrm>
            <a:off x="924993" y="1170066"/>
            <a:ext cx="58308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conv2 – relu2 – pool2 – norm2 – conv3 – relu3 – pool3 – ip1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7FD75A-002E-4D6D-BA93-1581625A193C}"/>
              </a:ext>
            </a:extLst>
          </p:cNvPr>
          <p:cNvSpPr/>
          <p:nvPr/>
        </p:nvSpPr>
        <p:spPr>
          <a:xfrm>
            <a:off x="6755820" y="1933005"/>
            <a:ext cx="4657408" cy="35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  </a:t>
            </a:r>
            <a:r>
              <a:rPr lang="en-US" altLang="ko-KR" dirty="0" err="1"/>
              <a:t>inner_product_param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num_output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3   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weight_filler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  type: "gaussian"</a:t>
            </a:r>
          </a:p>
          <a:p>
            <a:pPr fontAlgn="base" latinLnBrk="1"/>
            <a:r>
              <a:rPr lang="en-US" altLang="ko-KR" dirty="0"/>
              <a:t>      std: 0.01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  </a:t>
            </a:r>
            <a:r>
              <a:rPr lang="en-US" altLang="ko-KR" dirty="0" err="1"/>
              <a:t>bias_filler</a:t>
            </a:r>
            <a:r>
              <a:rPr lang="en-US" altLang="ko-KR" dirty="0"/>
              <a:t> {</a:t>
            </a:r>
          </a:p>
          <a:p>
            <a:pPr fontAlgn="base" latinLnBrk="1"/>
            <a:r>
              <a:rPr lang="en-US" altLang="ko-KR" dirty="0"/>
              <a:t>      type: "constant"</a:t>
            </a:r>
          </a:p>
          <a:p>
            <a:pPr fontAlgn="base" latinLnBrk="1"/>
            <a:r>
              <a:rPr lang="en-US" altLang="ko-KR" dirty="0"/>
              <a:t>    }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FA9A62-C5AC-4FB3-AB3B-F96E32452FCD}"/>
              </a:ext>
            </a:extLst>
          </p:cNvPr>
          <p:cNvCxnSpPr>
            <a:cxnSpLocks/>
          </p:cNvCxnSpPr>
          <p:nvPr/>
        </p:nvCxnSpPr>
        <p:spPr>
          <a:xfrm flipV="1">
            <a:off x="8576795" y="2642257"/>
            <a:ext cx="4757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19735D-8729-49E3-BA08-5013159EF74E}"/>
              </a:ext>
            </a:extLst>
          </p:cNvPr>
          <p:cNvSpPr txBox="1"/>
          <p:nvPr/>
        </p:nvSpPr>
        <p:spPr>
          <a:xfrm>
            <a:off x="9052527" y="2510687"/>
            <a:ext cx="239168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Inner Product layer  </a:t>
            </a:r>
          </a:p>
          <a:p>
            <a:r>
              <a:rPr lang="en-US" altLang="ko-KR" dirty="0"/>
              <a:t>= Fully connected layer </a:t>
            </a:r>
            <a:endParaRPr lang="ko-KR" alt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2305A2B-569D-4580-96CD-C0FDC3149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44" y="5921312"/>
            <a:ext cx="10953911" cy="553998"/>
          </a:xfrm>
          <a:prstGeom prst="rect">
            <a:avLst/>
          </a:prstGeom>
          <a:solidFill>
            <a:srgbClr val="FBF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Open Sans"/>
              </a:rPr>
              <a:t>The </a:t>
            </a:r>
            <a:r>
              <a:rPr kumimoji="0" lang="ko-KR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InnerProduct</a:t>
            </a:r>
            <a:r>
              <a:rPr kumimoji="0" lang="ko-KR" altLang="ko-KR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Open Sans"/>
              </a:rPr>
              <a:t> layer (also usually referred to as the fully connected layer) treats the input as a simple vector and produces an </a:t>
            </a:r>
            <a:r>
              <a:rPr kumimoji="0" lang="ko-KR" altLang="ko-KR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</a:rPr>
              <a:t>output</a:t>
            </a:r>
            <a:r>
              <a:rPr kumimoji="0" lang="ko-KR" altLang="ko-KR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Open Sans"/>
              </a:rPr>
              <a:t> in the form of a single vector (with the blob’s height and width set to 1).</a:t>
            </a:r>
            <a:r>
              <a:rPr kumimoji="0" lang="ko-KR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059934-2224-4D63-AECE-98AC1F050BF3}"/>
              </a:ext>
            </a:extLst>
          </p:cNvPr>
          <p:cNvSpPr txBox="1"/>
          <p:nvPr/>
        </p:nvSpPr>
        <p:spPr>
          <a:xfrm>
            <a:off x="2993493" y="4188474"/>
            <a:ext cx="356039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Regularization : </a:t>
            </a:r>
          </a:p>
          <a:p>
            <a:r>
              <a:rPr lang="en-US" altLang="ko-KR" dirty="0"/>
              <a:t>weight</a:t>
            </a:r>
            <a:r>
              <a:rPr lang="ko-KR" altLang="ko-KR" dirty="0"/>
              <a:t>들의 값이 증가하는 것을 제한함으로써</a:t>
            </a:r>
            <a:r>
              <a:rPr lang="en-US" altLang="ko-KR" dirty="0"/>
              <a:t>, </a:t>
            </a:r>
            <a:r>
              <a:rPr lang="ko-KR" altLang="ko-KR" dirty="0"/>
              <a:t>모델의 복잡도를 감소시킴</a:t>
            </a:r>
            <a:endParaRPr lang="ko-KR" altLang="en-US" dirty="0"/>
          </a:p>
        </p:txBody>
      </p:sp>
      <p:cxnSp>
        <p:nvCxnSpPr>
          <p:cNvPr id="21" name="직선 화살표 연결선 15">
            <a:extLst>
              <a:ext uri="{FF2B5EF4-FFF2-40B4-BE49-F238E27FC236}">
                <a16:creationId xmlns:a16="http://schemas.microsoft.com/office/drawing/2014/main" id="{4195A457-E0D2-4201-9777-EBAB2BC6D6C1}"/>
              </a:ext>
            </a:extLst>
          </p:cNvPr>
          <p:cNvCxnSpPr>
            <a:cxnSpLocks/>
          </p:cNvCxnSpPr>
          <p:nvPr/>
        </p:nvCxnSpPr>
        <p:spPr>
          <a:xfrm>
            <a:off x="2761090" y="3957387"/>
            <a:ext cx="216913" cy="23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15">
            <a:extLst>
              <a:ext uri="{FF2B5EF4-FFF2-40B4-BE49-F238E27FC236}">
                <a16:creationId xmlns:a16="http://schemas.microsoft.com/office/drawing/2014/main" id="{256588C4-7377-4CF4-83F9-D60972DAFDA7}"/>
              </a:ext>
            </a:extLst>
          </p:cNvPr>
          <p:cNvCxnSpPr>
            <a:cxnSpLocks/>
          </p:cNvCxnSpPr>
          <p:nvPr/>
        </p:nvCxnSpPr>
        <p:spPr>
          <a:xfrm flipV="1">
            <a:off x="2513576" y="4966689"/>
            <a:ext cx="448938" cy="217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0074E0-0B08-4674-B529-435E9D2AE5C6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모델 학습 하기</a:t>
            </a: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2CA3D6-7CAC-445D-B372-0CCF1D97043B}"/>
              </a:ext>
            </a:extLst>
          </p:cNvPr>
          <p:cNvSpPr txBox="1"/>
          <p:nvPr/>
        </p:nvSpPr>
        <p:spPr>
          <a:xfrm>
            <a:off x="851687" y="659689"/>
            <a:ext cx="513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cifar10_full_train_test.prototxt </a:t>
            </a:r>
            <a:r>
              <a:rPr lang="ko-KR" altLang="en-US" sz="2000" dirty="0"/>
              <a:t>파일 내용보기 </a:t>
            </a:r>
          </a:p>
        </p:txBody>
      </p:sp>
    </p:spTree>
    <p:extLst>
      <p:ext uri="{BB962C8B-B14F-4D97-AF65-F5344CB8AC3E}">
        <p14:creationId xmlns:p14="http://schemas.microsoft.com/office/powerpoint/2010/main" val="788550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A3BE-E9E8-4D06-A47D-D9378D87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3838"/>
            <a:ext cx="10515600" cy="675655"/>
          </a:xfrm>
        </p:spPr>
        <p:txBody>
          <a:bodyPr>
            <a:no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</a:rPr>
              <a:t>Regularization (Weight Decay)</a:t>
            </a:r>
            <a:br>
              <a:rPr lang="en-US" altLang="ko-KR" sz="3200" b="1" dirty="0">
                <a:solidFill>
                  <a:schemeClr val="accent1"/>
                </a:solidFill>
              </a:rPr>
            </a:b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F7F6A2-141B-4A95-8008-40981EA6F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3583" y="4675737"/>
            <a:ext cx="3990032" cy="2016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90D117-E3B0-4F10-85FC-951C7B682F25}"/>
              </a:ext>
            </a:extLst>
          </p:cNvPr>
          <p:cNvSpPr/>
          <p:nvPr/>
        </p:nvSpPr>
        <p:spPr>
          <a:xfrm>
            <a:off x="745601" y="982418"/>
            <a:ext cx="10878014" cy="369331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학습에서 발생하는 에러말고</a:t>
            </a:r>
            <a:r>
              <a:rPr lang="en-US" altLang="ko-KR" dirty="0"/>
              <a:t>, </a:t>
            </a:r>
            <a:r>
              <a:rPr lang="ko-KR" altLang="en-US" dirty="0"/>
              <a:t>평가를 위한 테스트상에서 발생하는 에러</a:t>
            </a:r>
            <a:r>
              <a:rPr lang="en-US" altLang="ko-KR" dirty="0"/>
              <a:t>(generalization error)</a:t>
            </a:r>
            <a:r>
              <a:rPr lang="ko-KR" altLang="en-US" dirty="0"/>
              <a:t>를 줄이기 위하여 학습 알고리즘을 수정하는 기법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Regularization</a:t>
            </a:r>
            <a:r>
              <a:rPr lang="ko-KR" altLang="en-US" dirty="0"/>
              <a:t>은 </a:t>
            </a:r>
            <a:r>
              <a:rPr lang="en-US" altLang="ko-KR" dirty="0"/>
              <a:t>Generalization</a:t>
            </a:r>
            <a:r>
              <a:rPr lang="ko-KR" altLang="en-US" dirty="0"/>
              <a:t>을 개선하기 위한 기법이고</a:t>
            </a:r>
            <a:r>
              <a:rPr lang="en-US" altLang="ko-KR" dirty="0"/>
              <a:t>, train</a:t>
            </a:r>
            <a:r>
              <a:rPr lang="ko-KR" altLang="en-US" dirty="0"/>
              <a:t>에 사용된 데이터와 </a:t>
            </a:r>
            <a:r>
              <a:rPr lang="en-US" altLang="ko-KR" dirty="0"/>
              <a:t>test</a:t>
            </a:r>
            <a:r>
              <a:rPr lang="ko-KR" altLang="en-US" dirty="0"/>
              <a:t>에 사용된 데이터는 서로 교점이 되는 데이터들이 없기 때문에</a:t>
            </a:r>
            <a:r>
              <a:rPr lang="en-US" altLang="ko-KR" dirty="0"/>
              <a:t>, test</a:t>
            </a:r>
            <a:r>
              <a:rPr lang="ko-KR" altLang="en-US" dirty="0"/>
              <a:t>를 </a:t>
            </a:r>
            <a:r>
              <a:rPr lang="en-US" altLang="ko-KR" dirty="0"/>
              <a:t>Generalization</a:t>
            </a:r>
            <a:r>
              <a:rPr lang="ko-KR" altLang="en-US" dirty="0"/>
              <a:t>이라고 하고 </a:t>
            </a:r>
            <a:r>
              <a:rPr lang="en-US" altLang="ko-KR" dirty="0"/>
              <a:t>test error</a:t>
            </a:r>
            <a:r>
              <a:rPr lang="ko-KR" altLang="en-US" dirty="0"/>
              <a:t>를 </a:t>
            </a:r>
            <a:r>
              <a:rPr lang="en-US" altLang="ko-KR" dirty="0"/>
              <a:t>generalization error</a:t>
            </a:r>
            <a:r>
              <a:rPr lang="ko-KR" altLang="en-US" dirty="0"/>
              <a:t>라고 표현합니다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weight decay</a:t>
            </a:r>
            <a:r>
              <a:rPr lang="ko-KR" altLang="ko-KR" dirty="0"/>
              <a:t>는</a:t>
            </a:r>
            <a:r>
              <a:rPr lang="en-US" altLang="ko-KR" dirty="0"/>
              <a:t> weight</a:t>
            </a:r>
            <a:r>
              <a:rPr lang="ko-KR" altLang="ko-KR" dirty="0"/>
              <a:t>들의 값이 증가하는 것을 제한함으로써</a:t>
            </a:r>
            <a:r>
              <a:rPr lang="en-US" altLang="ko-KR" dirty="0"/>
              <a:t>, </a:t>
            </a:r>
            <a:r>
              <a:rPr lang="ko-KR" altLang="ko-KR" dirty="0"/>
              <a:t>모델의 복잡도를 감소시킴으로써 제한하는 기법</a:t>
            </a:r>
            <a:r>
              <a:rPr lang="en-US" altLang="ko-KR" dirty="0"/>
              <a:t>, </a:t>
            </a:r>
            <a:r>
              <a:rPr lang="ko-KR" altLang="ko-KR" dirty="0"/>
              <a:t>즉</a:t>
            </a:r>
            <a:r>
              <a:rPr lang="en-US" altLang="ko-KR" dirty="0"/>
              <a:t> weight</a:t>
            </a:r>
            <a:r>
              <a:rPr lang="ko-KR" altLang="ko-KR" dirty="0"/>
              <a:t>를</a:t>
            </a:r>
            <a:r>
              <a:rPr lang="en-US" altLang="ko-KR" dirty="0"/>
              <a:t> decay(</a:t>
            </a:r>
            <a:r>
              <a:rPr lang="ko-KR" altLang="ko-KR" dirty="0"/>
              <a:t>부식시킨다라는 의미를 조금 감량시키는 의미로 생각하면 될 것 같습니다</a:t>
            </a:r>
            <a:r>
              <a:rPr lang="en-US" altLang="ko-KR" dirty="0"/>
              <a:t>.)</a:t>
            </a:r>
            <a:r>
              <a:rPr lang="ko-KR" altLang="ko-KR" dirty="0"/>
              <a:t>시켜서</a:t>
            </a:r>
            <a:r>
              <a:rPr lang="en-US" altLang="ko-KR" dirty="0"/>
              <a:t> Overfitting</a:t>
            </a:r>
            <a:r>
              <a:rPr lang="ko-KR" altLang="ko-KR" dirty="0"/>
              <a:t>을 방지하는 기법으로 소개됩니다</a:t>
            </a:r>
            <a:r>
              <a:rPr lang="en-US" altLang="ko-KR" dirty="0"/>
              <a:t>. </a:t>
            </a:r>
          </a:p>
          <a:p>
            <a:endParaRPr lang="en-US" altLang="ko-KR" dirty="0"/>
          </a:p>
          <a:p>
            <a:r>
              <a:rPr lang="en-US" altLang="ko-KR" dirty="0"/>
              <a:t>Gradient descent</a:t>
            </a:r>
            <a:r>
              <a:rPr lang="ko-KR" altLang="en-US" dirty="0"/>
              <a:t>는 현재 </a:t>
            </a:r>
            <a:r>
              <a:rPr lang="en-US" altLang="ko-KR" dirty="0"/>
              <a:t>weight</a:t>
            </a:r>
            <a:r>
              <a:rPr lang="ko-KR" altLang="en-US" dirty="0"/>
              <a:t>를 통해 구한 </a:t>
            </a:r>
            <a:r>
              <a:rPr lang="en-US" altLang="ko-KR" dirty="0"/>
              <a:t>error</a:t>
            </a:r>
            <a:r>
              <a:rPr lang="ko-KR" altLang="en-US" dirty="0"/>
              <a:t>의 기울기에 </a:t>
            </a:r>
            <a:r>
              <a:rPr lang="en-US" altLang="ko-KR" dirty="0"/>
              <a:t>learning rate  :  </a:t>
            </a:r>
            <a:r>
              <a:rPr lang="ko-KR" altLang="en-US" dirty="0"/>
              <a:t>만큼 곱한 값을 현재 </a:t>
            </a:r>
            <a:r>
              <a:rPr lang="en-US" altLang="ko-KR" dirty="0"/>
              <a:t>weight</a:t>
            </a:r>
            <a:r>
              <a:rPr lang="ko-KR" altLang="en-US" dirty="0"/>
              <a:t>에서 뺌으로써 </a:t>
            </a:r>
            <a:r>
              <a:rPr lang="en-US" altLang="ko-KR" dirty="0"/>
              <a:t>weight</a:t>
            </a:r>
            <a:r>
              <a:rPr lang="ko-KR" altLang="en-US" dirty="0"/>
              <a:t>값을 </a:t>
            </a:r>
            <a:r>
              <a:rPr lang="en-US" altLang="ko-KR" dirty="0"/>
              <a:t>update</a:t>
            </a:r>
            <a:r>
              <a:rPr lang="ko-KR" altLang="en-US" dirty="0"/>
              <a:t>하는 알고리즘입니다</a:t>
            </a:r>
            <a:r>
              <a:rPr lang="en-US" altLang="ko-KR" dirty="0"/>
              <a:t>.  </a:t>
            </a:r>
            <a:r>
              <a:rPr lang="ko-KR" altLang="en-US" dirty="0"/>
              <a:t>식으로 표현하면 다음과 같습니다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9" name="Picture 8" descr="https://t1.daumcdn.net/cfile/tistory/99922E355AC7AA3905">
            <a:extLst>
              <a:ext uri="{FF2B5EF4-FFF2-40B4-BE49-F238E27FC236}">
                <a16:creationId xmlns:a16="http://schemas.microsoft.com/office/drawing/2014/main" id="{B8CAAACA-EAE0-4A20-B8C6-9FC940B519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80" y="5173431"/>
            <a:ext cx="3333750" cy="569258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6261D9-D650-441C-B8BD-97BBEAB95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70" y="6118108"/>
            <a:ext cx="6200169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8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973060" y="1202410"/>
            <a:ext cx="3002924" cy="28908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"accuracy"</a:t>
            </a:r>
          </a:p>
          <a:p>
            <a:pPr fontAlgn="base" latinLnBrk="1"/>
            <a:r>
              <a:rPr lang="en-US" altLang="ko-KR" dirty="0"/>
              <a:t>  type: "Accuracy"</a:t>
            </a:r>
          </a:p>
          <a:p>
            <a:pPr fontAlgn="base" latinLnBrk="1"/>
            <a:r>
              <a:rPr lang="en-US" altLang="ko-KR" dirty="0"/>
              <a:t>  bottom: "ip1"</a:t>
            </a:r>
          </a:p>
          <a:p>
            <a:pPr fontAlgn="base" latinLnBrk="1"/>
            <a:r>
              <a:rPr lang="en-US" altLang="ko-KR" dirty="0"/>
              <a:t>  bottom: "label"</a:t>
            </a:r>
          </a:p>
          <a:p>
            <a:pPr fontAlgn="base" latinLnBrk="1"/>
            <a:r>
              <a:rPr lang="en-US" altLang="ko-KR" dirty="0"/>
              <a:t>  top: "accuracy"</a:t>
            </a:r>
          </a:p>
          <a:p>
            <a:pPr fontAlgn="base" latinLnBrk="1"/>
            <a:r>
              <a:rPr lang="en-US" altLang="ko-KR" dirty="0"/>
              <a:t>  include {</a:t>
            </a:r>
          </a:p>
          <a:p>
            <a:pPr fontAlgn="base" latinLnBrk="1"/>
            <a:r>
              <a:rPr lang="en-US" altLang="ko-KR" dirty="0"/>
              <a:t>    phase: TEST</a:t>
            </a:r>
          </a:p>
          <a:p>
            <a:pPr fontAlgn="base" latinLnBrk="1"/>
            <a:r>
              <a:rPr lang="en-US" altLang="ko-KR" dirty="0"/>
              <a:t>  }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A50D-2560-4355-96ED-CF3D3865A3A8}"/>
              </a:ext>
            </a:extLst>
          </p:cNvPr>
          <p:cNvSpPr txBox="1"/>
          <p:nvPr/>
        </p:nvSpPr>
        <p:spPr>
          <a:xfrm>
            <a:off x="2968283" y="1249882"/>
            <a:ext cx="113441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Accuracy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7FD75A-002E-4D6D-BA93-1581625A193C}"/>
              </a:ext>
            </a:extLst>
          </p:cNvPr>
          <p:cNvSpPr/>
          <p:nvPr/>
        </p:nvSpPr>
        <p:spPr>
          <a:xfrm>
            <a:off x="991690" y="4427364"/>
            <a:ext cx="2999694" cy="2051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/>
              <a:t>layer {</a:t>
            </a:r>
          </a:p>
          <a:p>
            <a:pPr fontAlgn="base" latinLnBrk="1"/>
            <a:r>
              <a:rPr lang="en-US" altLang="ko-KR" dirty="0"/>
              <a:t>  name: "loss"</a:t>
            </a:r>
          </a:p>
          <a:p>
            <a:pPr fontAlgn="base" latinLnBrk="1"/>
            <a:r>
              <a:rPr lang="en-US" altLang="ko-KR" dirty="0"/>
              <a:t>  type: "</a:t>
            </a:r>
            <a:r>
              <a:rPr lang="en-US" altLang="ko-KR" dirty="0" err="1"/>
              <a:t>SoftmaxWithLoss</a:t>
            </a:r>
            <a:r>
              <a:rPr lang="en-US" altLang="ko-KR" dirty="0"/>
              <a:t>"</a:t>
            </a:r>
          </a:p>
          <a:p>
            <a:pPr fontAlgn="base" latinLnBrk="1"/>
            <a:r>
              <a:rPr lang="en-US" altLang="ko-KR" dirty="0"/>
              <a:t>  bottom: "ip1"</a:t>
            </a:r>
          </a:p>
          <a:p>
            <a:pPr fontAlgn="base" latinLnBrk="1"/>
            <a:r>
              <a:rPr lang="en-US" altLang="ko-KR" dirty="0"/>
              <a:t>  bottom: "label"</a:t>
            </a:r>
          </a:p>
          <a:p>
            <a:pPr fontAlgn="base" latinLnBrk="1"/>
            <a:r>
              <a:rPr lang="en-US" altLang="ko-KR" dirty="0"/>
              <a:t>  top: "loss"</a:t>
            </a:r>
          </a:p>
          <a:p>
            <a:pPr fontAlgn="base" latinLnBrk="1"/>
            <a:r>
              <a:rPr lang="en-US" altLang="ko-KR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6700AF-4E65-4BC1-B20A-7232B827AFBF}"/>
              </a:ext>
            </a:extLst>
          </p:cNvPr>
          <p:cNvSpPr txBox="1"/>
          <p:nvPr/>
        </p:nvSpPr>
        <p:spPr>
          <a:xfrm>
            <a:off x="3407570" y="4410050"/>
            <a:ext cx="63671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Loss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7E434B-801D-4537-A241-C6BD20E4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504" y="1332224"/>
            <a:ext cx="5451674" cy="275651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68E86F4-75E4-402A-8391-84B70C3BD7D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433102" y="4259082"/>
            <a:ext cx="7280478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32323"/>
              </a:solidFill>
              <a:effectLst/>
              <a:ea typeface="Open Sans"/>
            </a:endParaRPr>
          </a:p>
          <a:p>
            <a:pPr lvl="0"/>
            <a:r>
              <a:rPr lang="en-US" altLang="ko-KR" sz="2000" dirty="0"/>
              <a:t> Caffe</a:t>
            </a:r>
            <a:r>
              <a:rPr lang="ko-KR" altLang="en-US" sz="2000" dirty="0"/>
              <a:t>에서의 </a:t>
            </a:r>
            <a:r>
              <a:rPr lang="en-US" altLang="ko-KR" sz="2000" dirty="0"/>
              <a:t>loss</a:t>
            </a:r>
            <a:r>
              <a:rPr lang="ko-KR" altLang="en-US" sz="2000" dirty="0"/>
              <a:t>는 </a:t>
            </a:r>
            <a:r>
              <a:rPr lang="en-US" altLang="ko-KR" sz="2000" dirty="0"/>
              <a:t>network</a:t>
            </a:r>
            <a:r>
              <a:rPr lang="ko-KR" altLang="en-US" sz="2000" dirty="0"/>
              <a:t>의 </a:t>
            </a:r>
            <a:r>
              <a:rPr lang="en-US" altLang="ko-KR" sz="2000" dirty="0"/>
              <a:t>Forward pass</a:t>
            </a:r>
            <a:r>
              <a:rPr lang="ko-KR" altLang="en-US" sz="2000" dirty="0"/>
              <a:t>에 의해 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  </a:t>
            </a:r>
            <a:r>
              <a:rPr lang="en-US" altLang="ko-KR" sz="2000" dirty="0"/>
              <a:t>layer</a:t>
            </a:r>
            <a:r>
              <a:rPr lang="ko-KR" altLang="en-US" sz="2000" dirty="0"/>
              <a:t>는 그것의 입력 </a:t>
            </a:r>
            <a:r>
              <a:rPr lang="en-US" altLang="ko-KR" sz="2000" dirty="0"/>
              <a:t>(bottom) blob</a:t>
            </a:r>
            <a:r>
              <a:rPr lang="ko-KR" altLang="en-US" sz="2000" dirty="0"/>
              <a:t>들을 이용하여 출력</a:t>
            </a:r>
            <a:r>
              <a:rPr lang="en-US" altLang="ko-KR" sz="2000" dirty="0"/>
              <a:t>(top) blob</a:t>
            </a:r>
            <a:r>
              <a:rPr lang="ko-KR" altLang="en-US" sz="2000" dirty="0"/>
              <a:t>들을 만들어냅니다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 중 어떤 </a:t>
            </a:r>
            <a:r>
              <a:rPr lang="en-US" altLang="ko-KR" sz="2000" dirty="0"/>
              <a:t>layer</a:t>
            </a:r>
            <a:r>
              <a:rPr lang="ko-KR" altLang="en-US" sz="2000" dirty="0"/>
              <a:t>들의 출력은 </a:t>
            </a:r>
            <a:r>
              <a:rPr lang="en-US" altLang="ko-KR" sz="2000" dirty="0"/>
              <a:t>loss function</a:t>
            </a:r>
            <a:r>
              <a:rPr lang="ko-KR" altLang="en-US" sz="2000" dirty="0"/>
              <a:t>에서 이용될 수 있습니다</a:t>
            </a:r>
            <a:r>
              <a:rPr lang="en-US" altLang="ko-KR" sz="2000" dirty="0"/>
              <a:t>. 1</a:t>
            </a:r>
            <a:r>
              <a:rPr lang="ko-KR" altLang="en-US" sz="2000" dirty="0"/>
              <a:t>대 다 분류 문제를 위한 </a:t>
            </a:r>
            <a:r>
              <a:rPr lang="en-US" altLang="ko-KR" sz="2000" dirty="0"/>
              <a:t>loss function</a:t>
            </a:r>
            <a:r>
              <a:rPr lang="ko-KR" altLang="en-US" sz="2000" dirty="0"/>
              <a:t>은 일반적으로 사용되는 것은 </a:t>
            </a:r>
            <a:r>
              <a:rPr lang="en-US" altLang="ko-KR" sz="2000" dirty="0" err="1"/>
              <a:t>SoftmaxWithLoss</a:t>
            </a:r>
            <a:r>
              <a:rPr lang="ko-KR" altLang="en-US" sz="2000" dirty="0"/>
              <a:t>로 </a:t>
            </a:r>
            <a:r>
              <a:rPr lang="en-US" altLang="ko-KR" sz="2000" dirty="0"/>
              <a:t>network </a:t>
            </a:r>
            <a:r>
              <a:rPr lang="ko-KR" altLang="en-US" sz="2000" dirty="0"/>
              <a:t>정의시 사용됩니다</a:t>
            </a:r>
            <a:r>
              <a:rPr lang="en-US" altLang="ko-KR" sz="2000" dirty="0"/>
              <a:t>.</a:t>
            </a:r>
          </a:p>
          <a:p>
            <a:pPr lvl="0"/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32323"/>
              </a:solidFill>
              <a:effectLst/>
              <a:ea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D0AEB-645D-46C6-9AED-9C653822327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모델 학습 하기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170F2-B890-4A57-85CF-3FCBED4E6917}"/>
              </a:ext>
            </a:extLst>
          </p:cNvPr>
          <p:cNvSpPr txBox="1"/>
          <p:nvPr/>
        </p:nvSpPr>
        <p:spPr>
          <a:xfrm>
            <a:off x="851687" y="659689"/>
            <a:ext cx="513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cifar10_full_train_test.prototxt </a:t>
            </a:r>
            <a:r>
              <a:rPr lang="ko-KR" altLang="en-US" sz="2000" dirty="0"/>
              <a:t>파일 내용보기 </a:t>
            </a:r>
          </a:p>
        </p:txBody>
      </p:sp>
    </p:spTree>
    <p:extLst>
      <p:ext uri="{BB962C8B-B14F-4D97-AF65-F5344CB8AC3E}">
        <p14:creationId xmlns:p14="http://schemas.microsoft.com/office/powerpoint/2010/main" val="28609623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FEB5122D-5953-49AF-AE3E-4897C22A8026}"/>
              </a:ext>
            </a:extLst>
          </p:cNvPr>
          <p:cNvSpPr txBox="1"/>
          <p:nvPr/>
        </p:nvSpPr>
        <p:spPr>
          <a:xfrm>
            <a:off x="973058" y="2787248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학습 후 생성된 파일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343AF4-B4C7-4A82-9A62-58B13951D900}"/>
              </a:ext>
            </a:extLst>
          </p:cNvPr>
          <p:cNvSpPr/>
          <p:nvPr/>
        </p:nvSpPr>
        <p:spPr>
          <a:xfrm>
            <a:off x="973058" y="3270808"/>
            <a:ext cx="11370331" cy="2227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cifar10_full_iter_10000.caffemodel</a:t>
            </a:r>
          </a:p>
          <a:p>
            <a:r>
              <a:rPr lang="en-US" altLang="ko-KR" sz="2000" dirty="0"/>
              <a:t>cifar10 _full_iter_10000.solverstate</a:t>
            </a:r>
          </a:p>
          <a:p>
            <a:r>
              <a:rPr lang="en-US" altLang="ko-KR" sz="2000" dirty="0"/>
              <a:t>cifar10 _full_iter_20000.caffemodel</a:t>
            </a:r>
          </a:p>
          <a:p>
            <a:r>
              <a:rPr lang="en-US" altLang="ko-KR" sz="2000" dirty="0"/>
              <a:t>cifar10 _full_iter_20000.solverstate</a:t>
            </a:r>
            <a:endParaRPr lang="ko-KR" altLang="ko-KR" sz="2000" dirty="0"/>
          </a:p>
          <a:p>
            <a:r>
              <a:rPr lang="en-US" altLang="ko-KR" sz="2000" dirty="0"/>
              <a:t>…</a:t>
            </a:r>
          </a:p>
          <a:p>
            <a:r>
              <a:rPr lang="en-US" altLang="ko-KR" sz="2000" dirty="0"/>
              <a:t>cifar10 _full_iter_70000.caffemodel</a:t>
            </a:r>
          </a:p>
          <a:p>
            <a:r>
              <a:rPr lang="en-US" altLang="ko-KR" sz="2000" dirty="0"/>
              <a:t>cifar10 _full_iter_70000.solverstate</a:t>
            </a:r>
            <a:endParaRPr lang="ko-KR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C098E-58CA-4403-BE01-8AD20030BF13}"/>
              </a:ext>
            </a:extLst>
          </p:cNvPr>
          <p:cNvSpPr txBox="1"/>
          <p:nvPr/>
        </p:nvSpPr>
        <p:spPr>
          <a:xfrm>
            <a:off x="973059" y="782475"/>
            <a:ext cx="2922595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/>
              <a:t>모델학습 샘플코드 실행 </a:t>
            </a:r>
          </a:p>
        </p:txBody>
      </p:sp>
      <p:sp>
        <p:nvSpPr>
          <p:cNvPr id="6" name="직사각형 20">
            <a:extLst>
              <a:ext uri="{FF2B5EF4-FFF2-40B4-BE49-F238E27FC236}">
                <a16:creationId xmlns:a16="http://schemas.microsoft.com/office/drawing/2014/main" id="{384208D8-240F-4570-95D8-FAC75F8789BB}"/>
              </a:ext>
            </a:extLst>
          </p:cNvPr>
          <p:cNvSpPr/>
          <p:nvPr/>
        </p:nvSpPr>
        <p:spPr>
          <a:xfrm>
            <a:off x="973058" y="1323304"/>
            <a:ext cx="11370331" cy="7254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$   cd ~/</a:t>
            </a:r>
            <a:r>
              <a:rPr lang="en-US" altLang="ko-KR" sz="2000" dirty="0" err="1"/>
              <a:t>caffe</a:t>
            </a:r>
            <a:r>
              <a:rPr lang="en-US" altLang="ko-KR" sz="2000" dirty="0"/>
              <a:t>/</a:t>
            </a:r>
            <a:endParaRPr lang="ko-KR" altLang="ko-KR" sz="2000" dirty="0"/>
          </a:p>
          <a:p>
            <a:r>
              <a:rPr lang="en-US" altLang="ko-KR" sz="2000" dirty="0"/>
              <a:t>$   ./examples/cifar10/train_full.sh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8348A-10D4-4098-BA6C-BA438D1AA2B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Cifar</a:t>
            </a:r>
            <a:r>
              <a:rPr lang="en-US" altLang="ko-KR" sz="3200" dirty="0"/>
              <a:t> 10 </a:t>
            </a:r>
            <a:r>
              <a:rPr lang="ko-KR" altLang="en-US" sz="3200" dirty="0"/>
              <a:t>추가 모델 학습하기 </a:t>
            </a:r>
            <a:r>
              <a:rPr lang="en-US" altLang="ko-KR" sz="3200" dirty="0"/>
              <a:t>– </a:t>
            </a:r>
            <a:r>
              <a:rPr lang="ko-KR" altLang="en-US" sz="3200" dirty="0"/>
              <a:t>모델 학습 하기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64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13651-0693-4C8B-B951-1E04D0ED7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31" y="1384950"/>
            <a:ext cx="10515600" cy="4351338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ko-KR" altLang="en-US" dirty="0"/>
              <a:t>이미지 </a:t>
            </a:r>
            <a:r>
              <a:rPr lang="ko-KR" altLang="en-US" dirty="0">
                <a:solidFill>
                  <a:srgbClr val="FF0000"/>
                </a:solidFill>
              </a:rPr>
              <a:t>디렉토리 생성하고 </a:t>
            </a:r>
            <a:r>
              <a:rPr lang="ko-KR" altLang="en-US" dirty="0"/>
              <a:t>이미지 데이터 넣어주기</a:t>
            </a:r>
            <a:endParaRPr lang="en-US" altLang="ko-KR" dirty="0"/>
          </a:p>
          <a:p>
            <a:r>
              <a:rPr lang="en-US" altLang="ko-KR" dirty="0"/>
              <a:t>Createdb.py </a:t>
            </a:r>
            <a:r>
              <a:rPr lang="ko-KR" altLang="en-US" dirty="0"/>
              <a:t>수정 하기 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원하는 사물의 디렉토리</a:t>
            </a:r>
            <a:r>
              <a:rPr lang="ko-KR" altLang="en-US" dirty="0"/>
              <a:t> 이름만 기록 합니다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Createdb.py </a:t>
            </a:r>
            <a:r>
              <a:rPr lang="ko-KR" altLang="en-US" dirty="0"/>
              <a:t>실행하기 전에 </a:t>
            </a:r>
            <a:r>
              <a:rPr lang="en-US" altLang="ko-KR" dirty="0"/>
              <a:t>examples/cifar10 </a:t>
            </a:r>
            <a:r>
              <a:rPr lang="ko-KR" altLang="en-US" dirty="0"/>
              <a:t>에있는 </a:t>
            </a:r>
            <a:r>
              <a:rPr lang="en-US" altLang="ko-KR" dirty="0">
                <a:solidFill>
                  <a:srgbClr val="FF0000"/>
                </a:solidFill>
              </a:rPr>
              <a:t>DB </a:t>
            </a:r>
            <a:r>
              <a:rPr lang="ko-KR" altLang="en-US" dirty="0">
                <a:solidFill>
                  <a:srgbClr val="FF0000"/>
                </a:solidFill>
              </a:rPr>
              <a:t>디렉토리를 제거</a:t>
            </a:r>
            <a:r>
              <a:rPr lang="ko-KR" altLang="en-US" dirty="0"/>
              <a:t> 해줍니다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Caffe directory </a:t>
            </a:r>
            <a:r>
              <a:rPr lang="ko-KR" altLang="en-US" dirty="0"/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mean file</a:t>
            </a:r>
            <a:r>
              <a:rPr lang="ko-KR" altLang="en-US" dirty="0"/>
              <a:t>을 생성합니다</a:t>
            </a:r>
            <a:r>
              <a:rPr lang="en-US" altLang="ko-KR" dirty="0"/>
              <a:t>. – 44page </a:t>
            </a:r>
          </a:p>
          <a:p>
            <a:r>
              <a:rPr lang="en-US" altLang="ko-KR" dirty="0" err="1"/>
              <a:t>OpenVINO</a:t>
            </a:r>
            <a:r>
              <a:rPr lang="en-US" altLang="ko-KR" dirty="0"/>
              <a:t> </a:t>
            </a:r>
            <a:r>
              <a:rPr lang="ko-KR" altLang="en-US" dirty="0"/>
              <a:t>에 맞는 형식을 하기 위해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train_full.sh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.h5 </a:t>
            </a:r>
            <a:r>
              <a:rPr lang="ko-KR" altLang="en-US" dirty="0"/>
              <a:t>를 제거하고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cifar10_full_solver.prototxt </a:t>
            </a:r>
            <a:r>
              <a:rPr lang="ko-KR" altLang="en-US" dirty="0"/>
              <a:t>에서 </a:t>
            </a:r>
            <a:r>
              <a:rPr lang="en-US" altLang="ko-KR" dirty="0"/>
              <a:t>BINARYPROTO </a:t>
            </a:r>
            <a:r>
              <a:rPr lang="ko-KR" altLang="en-US" dirty="0"/>
              <a:t>로 변경 해줍니다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2513F-D5EC-476E-8E57-A189561FF6A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Cifar10 </a:t>
            </a:r>
            <a:r>
              <a:rPr lang="ko-KR" altLang="en-US" sz="3200" dirty="0"/>
              <a:t>모델 트레이닝 </a:t>
            </a:r>
            <a:r>
              <a:rPr lang="en-US" altLang="ko-KR" sz="3200" dirty="0"/>
              <a:t>Summary</a:t>
            </a:r>
            <a:r>
              <a:rPr lang="ko-KR" altLang="en-US" sz="3200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2803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13651-0693-4C8B-B951-1E04D0ED7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5810"/>
            <a:ext cx="10515600" cy="3350600"/>
          </a:xfrm>
          <a:solidFill>
            <a:schemeClr val="bg2"/>
          </a:solidFill>
        </p:spPr>
        <p:txBody>
          <a:bodyPr>
            <a:normAutofit fontScale="85000"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트레이닝 하기 전에 트레이닝을 하기 위한 오브젝트 갯수를 확인하고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 하기 파일들에서 </a:t>
            </a:r>
            <a:r>
              <a:rPr lang="en-US" altLang="ko-KR" dirty="0"/>
              <a:t>inner pram </a:t>
            </a:r>
            <a:r>
              <a:rPr lang="ko-KR" altLang="en-US" dirty="0"/>
              <a:t>에서 </a:t>
            </a:r>
            <a:r>
              <a:rPr lang="en-US" altLang="ko-KR" dirty="0"/>
              <a:t>finial output </a:t>
            </a:r>
            <a:r>
              <a:rPr lang="ko-KR" altLang="en-US" dirty="0"/>
              <a:t>갯수를 수정 해줍니다</a:t>
            </a:r>
            <a:r>
              <a:rPr lang="en-US" altLang="ko-KR" dirty="0"/>
              <a:t>.  </a:t>
            </a:r>
          </a:p>
          <a:p>
            <a:endParaRPr lang="en-US" altLang="ko-KR" sz="3300" dirty="0"/>
          </a:p>
          <a:p>
            <a:pPr lvl="1"/>
            <a:r>
              <a:rPr lang="en-US" altLang="ko-KR" sz="2800" dirty="0">
                <a:solidFill>
                  <a:prstClr val="black"/>
                </a:solidFill>
                <a:latin typeface="Calibri" panose="020F0502020204030204"/>
              </a:rPr>
              <a:t>cifar10_full_train_test.prototxt</a:t>
            </a:r>
          </a:p>
          <a:p>
            <a:pPr lvl="1"/>
            <a:r>
              <a:rPr lang="en-US" altLang="ko-KR" sz="2800" dirty="0">
                <a:solidFill>
                  <a:prstClr val="black"/>
                </a:solidFill>
                <a:latin typeface="Calibri" panose="020F0502020204030204"/>
              </a:rPr>
              <a:t>cifar10_full.prototxt</a:t>
            </a:r>
          </a:p>
          <a:p>
            <a:pPr lvl="1"/>
            <a:r>
              <a:rPr lang="en-US" altLang="ko-KR" sz="2800" dirty="0">
                <a:solidFill>
                  <a:prstClr val="black"/>
                </a:solidFill>
                <a:latin typeface="Calibri" panose="020F0502020204030204"/>
              </a:rPr>
              <a:t>cifar10_full_sigmoid_train_test.prototxt</a:t>
            </a:r>
          </a:p>
          <a:p>
            <a:pPr lvl="1"/>
            <a:r>
              <a:rPr lang="en-US" altLang="ko-KR" sz="2800" dirty="0">
                <a:solidFill>
                  <a:prstClr val="black"/>
                </a:solidFill>
                <a:latin typeface="Calibri" panose="020F0502020204030204"/>
              </a:rPr>
              <a:t>cifar10_full_sigmoid_train_test_bn.prototxt</a:t>
            </a:r>
            <a:endParaRPr lang="ko-KR" alt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lvl="1"/>
            <a:endParaRPr lang="ko-KR" alt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869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87162" y="2796272"/>
            <a:ext cx="10597393" cy="2411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DL Inference Cifar10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+mj-cs"/>
              </a:rPr>
              <a:t>OpenVINO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+mj-cs"/>
              </a:rPr>
              <a:t>를 이용한 추론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800221-1BEE-4081-BD72-3BAC99B8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605" y="1321107"/>
            <a:ext cx="44291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2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718416" y="842286"/>
            <a:ext cx="105964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/>
              <a:t>4. make 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509286" y="1541514"/>
            <a:ext cx="5410532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$   cd ~/</a:t>
            </a:r>
            <a:r>
              <a:rPr lang="en-US" altLang="ko-KR" sz="2000" dirty="0" err="1"/>
              <a:t>caffe</a:t>
            </a:r>
            <a:r>
              <a:rPr lang="en-US" altLang="ko-KR" sz="2000" dirty="0"/>
              <a:t>/build</a:t>
            </a:r>
          </a:p>
          <a:p>
            <a:r>
              <a:rPr lang="en-US" altLang="ko-KR" sz="2000" dirty="0"/>
              <a:t>$   make</a:t>
            </a:r>
            <a:endParaRPr lang="ko-KR" altLang="ko-KR" sz="2000" dirty="0"/>
          </a:p>
        </p:txBody>
      </p:sp>
      <p:pic>
        <p:nvPicPr>
          <p:cNvPr id="14" name="Image7">
            <a:extLst>
              <a:ext uri="{FF2B5EF4-FFF2-40B4-BE49-F238E27FC236}">
                <a16:creationId xmlns:a16="http://schemas.microsoft.com/office/drawing/2014/main" id="{3A48433E-DE68-4D07-B237-92C05404A4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09286" y="2456904"/>
            <a:ext cx="5410532" cy="379342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272184" y="1541514"/>
            <a:ext cx="5186753" cy="792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$   make </a:t>
            </a:r>
            <a:r>
              <a:rPr lang="en-US" altLang="ko-KR" sz="2000" dirty="0" err="1"/>
              <a:t>pycaffe</a:t>
            </a:r>
            <a:endParaRPr lang="ko-KR" altLang="ko-KR" sz="2000" dirty="0"/>
          </a:p>
        </p:txBody>
      </p:sp>
      <p:pic>
        <p:nvPicPr>
          <p:cNvPr id="16" name="Image12">
            <a:extLst>
              <a:ext uri="{FF2B5EF4-FFF2-40B4-BE49-F238E27FC236}">
                <a16:creationId xmlns:a16="http://schemas.microsoft.com/office/drawing/2014/main" id="{5D2BA80F-77C0-486A-90F5-85C5AE7408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87962" y="2456905"/>
            <a:ext cx="5270976" cy="3793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528F8-E245-4CA4-B81E-F91DD37CF87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환경 설정 </a:t>
            </a:r>
            <a:r>
              <a:rPr lang="en-US" altLang="ko-KR" sz="3200" dirty="0"/>
              <a:t>– compiler </a:t>
            </a:r>
            <a:r>
              <a:rPr lang="ko-KR" altLang="en-US" sz="3200" dirty="0"/>
              <a:t>설치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48447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95267" y="3349965"/>
            <a:ext cx="817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환경 설정하고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짧은 이름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ci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far.caffemodel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cifar.prototxt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으로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변경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5427" y="3793591"/>
            <a:ext cx="10852485" cy="13234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ource /opt/intel/openvino/bin/setepvars.sh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cd ~/caffe/examples/cifar10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cp cifar10_full_iter_70000.caffemodel cifar.caffemodel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cp cifar10_full_train_test.prototxt cifar.prototxt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9438" y="620581"/>
            <a:ext cx="2090637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환경설정 하기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2D37C-8CF8-B943-8D26-4B9501219363}"/>
              </a:ext>
            </a:extLst>
          </p:cNvPr>
          <p:cNvSpPr txBox="1"/>
          <p:nvPr/>
        </p:nvSpPr>
        <p:spPr>
          <a:xfrm>
            <a:off x="695267" y="1340861"/>
            <a:ext cx="817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Caffe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환경 설정하기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805427" y="1916198"/>
            <a:ext cx="10852485" cy="1015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cd /opt/intel/openvino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cd deployment_tools/model_optimizer/install_prerequisites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sudo ./install_prerequisites_caffe.sh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9A950-1AEB-4DB0-813B-C539C83F931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0566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51724" y="2565783"/>
            <a:ext cx="817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불필요한 데이터 정의 삭제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1724" y="2966827"/>
            <a:ext cx="4824948" cy="31700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name: "</a:t>
            </a:r>
            <a:r>
              <a:rPr kumimoji="0" lang="en" altLang="ko-KR" sz="2000" b="0" i="0" u="none" strike="sng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cifar</a:t>
            </a: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type: "Data"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top: "data"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top: "label"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include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  phase: TRAIN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</a:t>
            </a:r>
            <a:r>
              <a:rPr kumimoji="0" lang="en-US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…</a:t>
            </a:r>
            <a:endParaRPr kumimoji="0" lang="en" altLang="ko-KR" sz="20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1725" y="971189"/>
            <a:ext cx="1096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cifar.prototxt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추론용으로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수정하기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851724" y="1557658"/>
            <a:ext cx="10306271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name: "</a:t>
            </a:r>
            <a:r>
              <a:rPr kumimoji="0" lang="en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cifar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A0AFE-0444-B940-B071-CD30D0F4CB4E}"/>
              </a:ext>
            </a:extLst>
          </p:cNvPr>
          <p:cNvSpPr txBox="1"/>
          <p:nvPr/>
        </p:nvSpPr>
        <p:spPr>
          <a:xfrm>
            <a:off x="6333047" y="2954795"/>
            <a:ext cx="4824948" cy="31700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name: "</a:t>
            </a:r>
            <a:r>
              <a:rPr kumimoji="0" lang="en" altLang="ko-KR" sz="2000" b="0" i="0" u="none" strike="sng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cifar</a:t>
            </a: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type: "Data"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top: "data"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top: "label"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include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  phase: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</a:t>
            </a:r>
            <a:r>
              <a:rPr kumimoji="0" lang="en-US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…</a:t>
            </a:r>
            <a:endParaRPr kumimoji="0" lang="en" altLang="ko-KR" sz="20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D3D999-D698-46AA-A8B9-084D03E4121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5312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C29D-BDF1-48B7-A0B7-306D3F6F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12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</a:rPr>
              <a:t>Nets, Layers, and </a:t>
            </a:r>
            <a:r>
              <a:rPr lang="en-US" altLang="ko-KR" sz="3200" b="1" dirty="0" err="1">
                <a:solidFill>
                  <a:schemeClr val="accent1"/>
                </a:solidFill>
              </a:rPr>
              <a:t>Bolbs</a:t>
            </a:r>
            <a:r>
              <a:rPr lang="en-US" altLang="ko-KR" sz="3200" b="1" dirty="0">
                <a:solidFill>
                  <a:schemeClr val="accent1"/>
                </a:solidFill>
              </a:rPr>
              <a:t> 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11F8AB-7172-41A3-8138-533C4F706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538" y="2653989"/>
            <a:ext cx="2052983" cy="3473228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8E9977-A5F4-4147-B696-2772F7D504EF}"/>
              </a:ext>
            </a:extLst>
          </p:cNvPr>
          <p:cNvSpPr/>
          <p:nvPr/>
        </p:nvSpPr>
        <p:spPr>
          <a:xfrm>
            <a:off x="729538" y="1196898"/>
            <a:ext cx="10946133" cy="1003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존재하며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</a:t>
            </a: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명시할 필요가 있으며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bolb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이를 위해 만든 개념입니다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그리고 이런 묶음들을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라고 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 Blob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 layer 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bolb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Solver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어떻게 학습시킬지 설정하는 장치로 보통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solver.prototxt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제공됩니다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281EE-B695-4B54-883D-EE8E2C35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270" y="2653989"/>
            <a:ext cx="2247320" cy="3473228"/>
          </a:xfrm>
          <a:prstGeom prst="rect">
            <a:avLst/>
          </a:prstGeom>
          <a:solidFill>
            <a:srgbClr val="00B050"/>
          </a:solidFill>
          <a:ln w="28575">
            <a:solidFill>
              <a:srgbClr val="0070C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B95B30-16DC-4B94-B6FF-43A7E8791327}"/>
              </a:ext>
            </a:extLst>
          </p:cNvPr>
          <p:cNvSpPr/>
          <p:nvPr/>
        </p:nvSpPr>
        <p:spPr>
          <a:xfrm>
            <a:off x="7401038" y="2653990"/>
            <a:ext cx="4274634" cy="347322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연두색이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bolb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받아서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conv1 layer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거친다음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conv1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이라는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bolb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출력하도록 되어 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Forward/Backward :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Input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output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전달되는 과정을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forward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그리고 그 결과를 바탕으로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weight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값을 수정하는과정을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Backward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라고 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backward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학습이며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따라 그 학습속도를 다르게 조정할수 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Lr_mult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적혀있는 값은 현재 학습에몇 배수를 더해서 가속하겠다는뜻 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4F7A3-EBC2-4A50-975E-FA2EB1C44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339" y="2653989"/>
            <a:ext cx="1885950" cy="3473228"/>
          </a:xfrm>
          <a:prstGeom prst="rect">
            <a:avLst/>
          </a:prstGeom>
          <a:solidFill>
            <a:srgbClr val="00B050"/>
          </a:solidFill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18825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17000" y="3198681"/>
            <a:ext cx="817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학습시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통계 산출 레이어 삭제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7000" y="3633274"/>
            <a:ext cx="4715699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name: "accuracy"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type: "Accuracy"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bottom: "ip1"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bottom: "label"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top: "accuracy"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include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  phase: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7001" y="693397"/>
            <a:ext cx="1096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데이터 레이어 추가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817001" y="1097432"/>
            <a:ext cx="10294696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name: "data"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type: "Input"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top: "data"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input_param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{ shape: { dim: 1 dim: 3 dim: 32 dim: 32 }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A0AFE-0444-B940-B071-CD30D0F4CB4E}"/>
              </a:ext>
            </a:extLst>
          </p:cNvPr>
          <p:cNvSpPr txBox="1"/>
          <p:nvPr/>
        </p:nvSpPr>
        <p:spPr>
          <a:xfrm>
            <a:off x="5964349" y="3633274"/>
            <a:ext cx="5049474" cy="22467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name: "loss"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type: "</a:t>
            </a:r>
            <a:r>
              <a:rPr kumimoji="0" lang="en" altLang="ko-KR" sz="2000" b="0" i="0" u="none" strike="sng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SoftmaxWithLoss</a:t>
            </a: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bottom: "ip1"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bottom: "label"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top: "loss"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} 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271DE-B484-42E9-80EB-4652B65D5FA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91470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21174" y="959614"/>
            <a:ext cx="1096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확률 계산 레이어 추가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921174" y="1571993"/>
            <a:ext cx="10167374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layer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name: "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type: "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softmax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bottom: "ip1"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top: "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}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E1D21-1613-4157-B134-934AC1079F85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5575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79047" y="1110085"/>
            <a:ext cx="1096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Caffe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용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prototxt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환경 생성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4216F-867B-3548-B246-2083942C22E3}"/>
              </a:ext>
            </a:extLst>
          </p:cNvPr>
          <p:cNvSpPr txBox="1"/>
          <p:nvPr/>
        </p:nvSpPr>
        <p:spPr>
          <a:xfrm>
            <a:off x="979047" y="1606093"/>
            <a:ext cx="10155799" cy="1015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cd  /opt/intel/openvino/deployment_tools/model_optimizer/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sudo python3 mo/front/caffe/proto/generate_caffe_pb2.py --input_proto /home/intel/caffe/src/caffe/proto/caffe.proto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34710B-FA28-3D4B-9C2D-1514E9E53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46" y="3270707"/>
            <a:ext cx="10155800" cy="198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36984-11B9-47E2-BB22-098BC3542C0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9083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22587" y="729598"/>
            <a:ext cx="2677464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Conversion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43330-37D4-6347-AA7B-F8F5BF83CB14}"/>
              </a:ext>
            </a:extLst>
          </p:cNvPr>
          <p:cNvSpPr txBox="1"/>
          <p:nvPr/>
        </p:nvSpPr>
        <p:spPr>
          <a:xfrm>
            <a:off x="822587" y="1201817"/>
            <a:ext cx="1096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최적화 진행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DD68B-F0A4-A44F-86E8-56FCE548EEA3}"/>
              </a:ext>
            </a:extLst>
          </p:cNvPr>
          <p:cNvSpPr txBox="1"/>
          <p:nvPr/>
        </p:nvSpPr>
        <p:spPr>
          <a:xfrm>
            <a:off x="822587" y="1571148"/>
            <a:ext cx="10546826" cy="4001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python3 mo.py --input_model ~/my_model/cifar.caffemodel --output_dir ~/my_model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BCCC7B-8861-1347-BF26-0424D8C8A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" y="2289427"/>
            <a:ext cx="5562585" cy="3838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C50881-5D83-A145-BC94-8F3C7138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350" y="2289427"/>
            <a:ext cx="4868064" cy="38389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10777A-86FA-4A06-9614-D3976365872A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26236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79753" y="694160"/>
            <a:ext cx="255820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3. Inference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코딩 흐름도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73266" y="1338110"/>
            <a:ext cx="4544470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1. 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선택한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Device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Plugin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가져오기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73265" y="2113355"/>
            <a:ext cx="4544470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2.  IR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읽어들이기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3265" y="2888600"/>
            <a:ext cx="4544470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3.  Batch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크기를 지정하고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입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출력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준비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73265" y="4439090"/>
            <a:ext cx="4544470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실시간 입력 영상을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Load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73265" y="3663845"/>
            <a:ext cx="4544470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4.  IR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Plugin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Load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73265" y="5214335"/>
            <a:ext cx="4544470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Inferencing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73265" y="5989580"/>
            <a:ext cx="4544470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Inference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결과 표시하기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801885" y="1933685"/>
            <a:ext cx="256830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801885" y="2669369"/>
            <a:ext cx="256830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5804799" y="3499327"/>
            <a:ext cx="256830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5793511" y="4216215"/>
            <a:ext cx="256830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5793509" y="5046396"/>
            <a:ext cx="256830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5793509" y="5770126"/>
            <a:ext cx="256830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8466382" y="4638253"/>
            <a:ext cx="637922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Curved Left Arrow 51"/>
          <p:cNvSpPr/>
          <p:nvPr/>
        </p:nvSpPr>
        <p:spPr>
          <a:xfrm rot="10800000">
            <a:off x="2900032" y="4573494"/>
            <a:ext cx="637922" cy="1698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E3CD62-5323-4709-9977-B74F6C0D6A1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211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803483" y="692560"/>
            <a:ext cx="1096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추론 엔진 가져오기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803482" y="1096595"/>
            <a:ext cx="10389655" cy="4001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openvino.inference_engine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import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IENetwork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IEPlugin</a:t>
            </a:r>
            <a:endParaRPr kumimoji="0" lang="en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ADD3C-990D-D64A-97B0-2AD77CC7221F}"/>
              </a:ext>
            </a:extLst>
          </p:cNvPr>
          <p:cNvSpPr txBox="1"/>
          <p:nvPr/>
        </p:nvSpPr>
        <p:spPr>
          <a:xfrm>
            <a:off x="803483" y="1701439"/>
            <a:ext cx="1096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플러그인 로딩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80D92-F277-774E-8470-3B29F316271D}"/>
              </a:ext>
            </a:extLst>
          </p:cNvPr>
          <p:cNvSpPr txBox="1"/>
          <p:nvPr/>
        </p:nvSpPr>
        <p:spPr>
          <a:xfrm>
            <a:off x="803482" y="2105474"/>
            <a:ext cx="10389655" cy="707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plugin = IEPlugin("CPU", "/opt/intel/openvino/deployment_tools/inference_engine/lib/ubuntu_16.04/intel64")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E7C812-EF49-6741-89FC-3A09B47A1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975" y="3032400"/>
            <a:ext cx="6744667" cy="33927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615063-3D89-4B2C-B09A-F484BCABC5EA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0308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B5FEE9-493C-9542-8358-9E768DA93EB6}"/>
              </a:ext>
            </a:extLst>
          </p:cNvPr>
          <p:cNvSpPr txBox="1"/>
          <p:nvPr/>
        </p:nvSpPr>
        <p:spPr>
          <a:xfrm>
            <a:off x="748399" y="714594"/>
            <a:ext cx="1096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모델 로딩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86441-CC27-FC42-958D-A6946311CAA1}"/>
              </a:ext>
            </a:extLst>
          </p:cNvPr>
          <p:cNvSpPr txBox="1"/>
          <p:nvPr/>
        </p:nvSpPr>
        <p:spPr>
          <a:xfrm>
            <a:off x="748398" y="1118629"/>
            <a:ext cx="10852485" cy="10156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model_xml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‘/home/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/work/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caffe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/examples/cifar10/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cifar.xml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model_bin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‘/home/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/work/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caffe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/examples/cifar10/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cifar.bin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print("Loading network files:\n\t{}\n\t{}".format(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model_xml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model_bin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ADD3C-990D-D64A-97B0-2AD77CC7221F}"/>
              </a:ext>
            </a:extLst>
          </p:cNvPr>
          <p:cNvSpPr txBox="1"/>
          <p:nvPr/>
        </p:nvSpPr>
        <p:spPr>
          <a:xfrm>
            <a:off x="748398" y="2404670"/>
            <a:ext cx="1096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네트워크 정보 로딩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80D92-F277-774E-8470-3B29F316271D}"/>
              </a:ext>
            </a:extLst>
          </p:cNvPr>
          <p:cNvSpPr txBox="1"/>
          <p:nvPr/>
        </p:nvSpPr>
        <p:spPr>
          <a:xfrm>
            <a:off x="748397" y="2808705"/>
            <a:ext cx="10852485" cy="4001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net =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IENetwork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(model=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model_xml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weights=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model_bin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17879-30E6-FF40-8F16-FA1322BFB0DB}"/>
              </a:ext>
            </a:extLst>
          </p:cNvPr>
          <p:cNvSpPr txBox="1"/>
          <p:nvPr/>
        </p:nvSpPr>
        <p:spPr>
          <a:xfrm>
            <a:off x="748398" y="3389143"/>
            <a:ext cx="1096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현재 플러그인에서 지원가능한 레이어 검사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88AAC8-E924-FE41-9B48-D6A0D507239E}"/>
              </a:ext>
            </a:extLst>
          </p:cNvPr>
          <p:cNvSpPr txBox="1"/>
          <p:nvPr/>
        </p:nvSpPr>
        <p:spPr>
          <a:xfrm>
            <a:off x="748397" y="3793178"/>
            <a:ext cx="10852485" cy="25545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supported_layers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plugin.get_supported_layers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(net)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not_supported_layers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[l for l in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net.layers.keys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() if l not in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supported_layers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if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len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not_supported_layers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 != 0: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print("Following layers are not supported by the plugin for specified device {}:\n {}".format(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plugin.device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', '.join(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not_supported_layers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print("Please try to specify cpu extensions library path in sample's command line parameters using -l or --cpu_extension command line argument")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sys.exit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9BB43D-6114-4D7A-99F6-01EFFB818E2B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436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709F6-F9D2-4AD8-BC5C-B4BC5BAD3853}"/>
              </a:ext>
            </a:extLst>
          </p:cNvPr>
          <p:cNvSpPr/>
          <p:nvPr/>
        </p:nvSpPr>
        <p:spPr>
          <a:xfrm>
            <a:off x="465699" y="1022390"/>
            <a:ext cx="5454120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$   make install</a:t>
            </a:r>
            <a:endParaRPr lang="ko-KR" altLang="ko-KR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5E495-A91A-4C18-BD88-1C3E6038A3F2}"/>
              </a:ext>
            </a:extLst>
          </p:cNvPr>
          <p:cNvSpPr/>
          <p:nvPr/>
        </p:nvSpPr>
        <p:spPr>
          <a:xfrm>
            <a:off x="6456104" y="1022390"/>
            <a:ext cx="513967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   make </a:t>
            </a:r>
            <a:r>
              <a:rPr lang="en-US" altLang="ko-KR" sz="2000" dirty="0" err="1"/>
              <a:t>runtest</a:t>
            </a:r>
            <a:endParaRPr lang="ko-KR" altLang="ko-KR" sz="2000" dirty="0"/>
          </a:p>
        </p:txBody>
      </p:sp>
      <p:pic>
        <p:nvPicPr>
          <p:cNvPr id="8" name="Image8">
            <a:extLst>
              <a:ext uri="{FF2B5EF4-FFF2-40B4-BE49-F238E27FC236}">
                <a16:creationId xmlns:a16="http://schemas.microsoft.com/office/drawing/2014/main" id="{EBBD61A3-D371-4A7B-A7A7-45041A64A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65698" y="1770927"/>
            <a:ext cx="5454120" cy="4244789"/>
          </a:xfrm>
          <a:prstGeom prst="rect">
            <a:avLst/>
          </a:prstGeom>
        </p:spPr>
      </p:pic>
      <p:pic>
        <p:nvPicPr>
          <p:cNvPr id="9" name="Image10">
            <a:extLst>
              <a:ext uri="{FF2B5EF4-FFF2-40B4-BE49-F238E27FC236}">
                <a16:creationId xmlns:a16="http://schemas.microsoft.com/office/drawing/2014/main" id="{426C476F-A914-425E-8727-2D0C44A354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56104" y="1770927"/>
            <a:ext cx="5270198" cy="4244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D85AD-0AB8-47AA-9B8E-BDF5E12548BA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환경 설정 </a:t>
            </a:r>
            <a:r>
              <a:rPr lang="en-US" altLang="ko-KR" sz="3200" dirty="0"/>
              <a:t>– compiler </a:t>
            </a:r>
            <a:r>
              <a:rPr lang="ko-KR" altLang="en-US" sz="3200" dirty="0"/>
              <a:t>설치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5682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82602" y="1378494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8080789" y="1525525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Inference Engine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7507316" y="1734274"/>
            <a:ext cx="446076" cy="355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82602" y="250841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77277" y="2501213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56394" y="250841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39041" y="250841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83099" y="249302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80243" y="249302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93246" y="2499904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490390" y="2493025"/>
            <a:ext cx="965200" cy="904798"/>
          </a:xfrm>
          <a:prstGeom prst="rect">
            <a:avLst/>
          </a:prstGeom>
          <a:scene3d>
            <a:camera prst="isometricLeftDown"/>
            <a:lightRig rig="threePt" dir="t"/>
          </a:scene3d>
          <a:sp3d prstMaterial="matt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80789" y="2655446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Inference Engine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7507316" y="2864195"/>
            <a:ext cx="446076" cy="355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7442" y="1571571"/>
            <a:ext cx="2553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 Size = 1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인 경우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7442" y="2595837"/>
            <a:ext cx="2553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 Size = 4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인 경우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Bracket 35"/>
          <p:cNvSpPr/>
          <p:nvPr/>
        </p:nvSpPr>
        <p:spPr>
          <a:xfrm rot="5400000">
            <a:off x="5610408" y="3251290"/>
            <a:ext cx="56708" cy="635263"/>
          </a:xfrm>
          <a:prstGeom prst="rightBracket">
            <a:avLst>
              <a:gd name="adj" fmla="val 8074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ight Bracket 37"/>
          <p:cNvSpPr/>
          <p:nvPr/>
        </p:nvSpPr>
        <p:spPr>
          <a:xfrm rot="5400000">
            <a:off x="6893239" y="3268044"/>
            <a:ext cx="56708" cy="635263"/>
          </a:xfrm>
          <a:prstGeom prst="rightBracket">
            <a:avLst>
              <a:gd name="adj" fmla="val 8074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EF9810-4579-F74D-9C5B-C8B12EFE8184}"/>
              </a:ext>
            </a:extLst>
          </p:cNvPr>
          <p:cNvSpPr txBox="1"/>
          <p:nvPr/>
        </p:nvSpPr>
        <p:spPr>
          <a:xfrm>
            <a:off x="1122638" y="4206932"/>
            <a:ext cx="1096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배치 사이즈 설정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EAC221-27DA-AF4E-B2C6-1F6F4C2EA936}"/>
              </a:ext>
            </a:extLst>
          </p:cNvPr>
          <p:cNvSpPr txBox="1"/>
          <p:nvPr/>
        </p:nvSpPr>
        <p:spPr>
          <a:xfrm>
            <a:off x="1122637" y="4610967"/>
            <a:ext cx="9971349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net.batch_size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EA1781-014A-4945-9B81-CB6CB3C809B2}"/>
              </a:ext>
            </a:extLst>
          </p:cNvPr>
          <p:cNvSpPr txBox="1"/>
          <p:nvPr/>
        </p:nvSpPr>
        <p:spPr>
          <a:xfrm>
            <a:off x="1122639" y="5128383"/>
            <a:ext cx="10351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입출력 데이터 정보 설정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006C40-CD24-C648-89F2-BB020D917D01}"/>
              </a:ext>
            </a:extLst>
          </p:cNvPr>
          <p:cNvSpPr txBox="1"/>
          <p:nvPr/>
        </p:nvSpPr>
        <p:spPr>
          <a:xfrm>
            <a:off x="1122637" y="5532418"/>
            <a:ext cx="9971349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input_blob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next(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iter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net.inputs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out_blob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next(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iter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net.outputs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C609D8-D14A-4899-95D5-61B0EB997978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379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11" grpId="0"/>
      <p:bldP spid="34" grpId="0"/>
      <p:bldP spid="36" grpId="0" animBg="1"/>
      <p:bldP spid="3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058225" y="1372177"/>
            <a:ext cx="957395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exec_net = plugin.load(network=net)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3222B-F33B-D840-B985-05488F464AC6}"/>
              </a:ext>
            </a:extLst>
          </p:cNvPr>
          <p:cNvSpPr txBox="1"/>
          <p:nvPr/>
        </p:nvSpPr>
        <p:spPr>
          <a:xfrm>
            <a:off x="1058225" y="815558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실제 실행 네트워크로 로딩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93BE-761D-4A40-8ECF-F0232E3374B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1808B-AE85-4323-8448-0C2E56652A7A}"/>
              </a:ext>
            </a:extLst>
          </p:cNvPr>
          <p:cNvSpPr txBox="1"/>
          <p:nvPr/>
        </p:nvSpPr>
        <p:spPr>
          <a:xfrm>
            <a:off x="1058226" y="2497309"/>
            <a:ext cx="9573954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img = cv2.imread('/home/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intel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/caffe/data/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cifar10/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paper/2017-03-30 07.05.36.jpg', cv2.IMREAD_COLOR)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59964-120A-4487-9DDF-BC5DCFE87BB0}"/>
              </a:ext>
            </a:extLst>
          </p:cNvPr>
          <p:cNvSpPr txBox="1"/>
          <p:nvPr/>
        </p:nvSpPr>
        <p:spPr>
          <a:xfrm>
            <a:off x="1067885" y="2127977"/>
            <a:ext cx="1032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8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이미지 로딩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2">
            <a:extLst>
              <a:ext uri="{FF2B5EF4-FFF2-40B4-BE49-F238E27FC236}">
                <a16:creationId xmlns:a16="http://schemas.microsoft.com/office/drawing/2014/main" id="{3AC4B1FA-C415-4BFA-B505-717EE6C98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193" y="3488414"/>
            <a:ext cx="4627986" cy="29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31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3376" y="4605395"/>
            <a:ext cx="1920854" cy="16140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1" name="Oval 20"/>
          <p:cNvSpPr/>
          <p:nvPr/>
        </p:nvSpPr>
        <p:spPr>
          <a:xfrm>
            <a:off x="9428922" y="5156568"/>
            <a:ext cx="1564913" cy="75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Inference Engine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2282" y="4245627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4560" y="538062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65595" y="5315335"/>
            <a:ext cx="270162" cy="265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8358" y="4666937"/>
            <a:ext cx="1920854" cy="16140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776" y="4745426"/>
            <a:ext cx="1920854" cy="16140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18988" y="5350829"/>
            <a:ext cx="270162" cy="2653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76639" y="5401838"/>
            <a:ext cx="270162" cy="2653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63078" y="4605395"/>
            <a:ext cx="1213561" cy="660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63077" y="5667188"/>
            <a:ext cx="1164547" cy="5907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59103" y="50253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95816" y="531533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950650" y="5395701"/>
            <a:ext cx="884388" cy="81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53269" y="5401480"/>
            <a:ext cx="884388" cy="816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55888" y="5400125"/>
            <a:ext cx="884388" cy="8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1844" y="544801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68407" y="509234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1024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17121" y="509890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1024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81799" y="507963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1024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705868" y="5425268"/>
            <a:ext cx="1143758" cy="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</p:cNvCxnSpPr>
          <p:nvPr/>
        </p:nvCxnSpPr>
        <p:spPr>
          <a:xfrm>
            <a:off x="8832717" y="5448010"/>
            <a:ext cx="4104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3340" y="6431795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Interleaved format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13681" y="5571121"/>
            <a:ext cx="14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Planar format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59646" y="5640859"/>
            <a:ext cx="177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model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Input Size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 .xml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1A71B8-BAD5-8443-A68C-4200CB99FCA0}"/>
              </a:ext>
            </a:extLst>
          </p:cNvPr>
          <p:cNvSpPr txBox="1"/>
          <p:nvPr/>
        </p:nvSpPr>
        <p:spPr>
          <a:xfrm>
            <a:off x="1032358" y="1019907"/>
            <a:ext cx="9962476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height, width, _ =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img.shape</a:t>
            </a:r>
            <a:endParaRPr kumimoji="0" lang="en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n, c, h, w =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net.inputs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input_blob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].shape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img2 =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</a:t>
            </a:r>
            <a:endParaRPr kumimoji="0" lang="en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if height != h or width != 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  img2 = cv2.resize(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(w, h))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D94B36-4BB6-C64F-826A-A1E0972B0764}"/>
              </a:ext>
            </a:extLst>
          </p:cNvPr>
          <p:cNvSpPr txBox="1"/>
          <p:nvPr/>
        </p:nvSpPr>
        <p:spPr>
          <a:xfrm>
            <a:off x="1032358" y="657232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9.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크기 조정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1BCDB-7C32-7C4F-BA2E-AA27FCFEF94C}"/>
              </a:ext>
            </a:extLst>
          </p:cNvPr>
          <p:cNvSpPr txBox="1"/>
          <p:nvPr/>
        </p:nvSpPr>
        <p:spPr>
          <a:xfrm>
            <a:off x="1032358" y="3049525"/>
            <a:ext cx="996247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exec_net.start_async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request_id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=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next_request_id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inputs={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input_blob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img2})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F5F5EA1-743D-1745-9A7C-D97122963BEF}"/>
              </a:ext>
            </a:extLst>
          </p:cNvPr>
          <p:cNvSpPr txBox="1"/>
          <p:nvPr/>
        </p:nvSpPr>
        <p:spPr>
          <a:xfrm>
            <a:off x="1032358" y="2686850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10.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네트워크에 이미지 입력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8E588C-F230-3642-B3FB-E349D3372CE0}"/>
              </a:ext>
            </a:extLst>
          </p:cNvPr>
          <p:cNvSpPr txBox="1"/>
          <p:nvPr/>
        </p:nvSpPr>
        <p:spPr>
          <a:xfrm>
            <a:off x="3866696" y="3642794"/>
            <a:ext cx="7128136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img2 = img2.transpose((2, 0, 1))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# Change data layout from HWC to CHW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images =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np.ndarray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(shape=(n, c, h, w))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images[0] = img2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ACFE9D-E178-4342-9840-10429C976DA1}"/>
              </a:ext>
            </a:extLst>
          </p:cNvPr>
          <p:cNvSpPr txBox="1"/>
          <p:nvPr/>
        </p:nvSpPr>
        <p:spPr>
          <a:xfrm>
            <a:off x="1032357" y="3643508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색상 변환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4B1523B-AD36-DE4D-9A7B-CB418D5BADB9}"/>
              </a:ext>
            </a:extLst>
          </p:cNvPr>
          <p:cNvCxnSpPr/>
          <p:nvPr/>
        </p:nvCxnSpPr>
        <p:spPr>
          <a:xfrm>
            <a:off x="5161547" y="4843123"/>
            <a:ext cx="0" cy="544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FC7242-27D7-B44F-BAF4-FC1701F9405A}"/>
              </a:ext>
            </a:extLst>
          </p:cNvPr>
          <p:cNvCxnSpPr/>
          <p:nvPr/>
        </p:nvCxnSpPr>
        <p:spPr>
          <a:xfrm>
            <a:off x="3248526" y="2475578"/>
            <a:ext cx="0" cy="236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8365BC3-71F2-4140-9A3D-C4B41B40095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750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2" grpId="0"/>
      <p:bldP spid="30" grpId="0" animBg="1"/>
      <p:bldP spid="34" grpId="0" animBg="1"/>
      <p:bldP spid="36" grpId="0" animBg="1"/>
      <p:bldP spid="37" grpId="0"/>
      <p:bldP spid="38" grpId="0"/>
      <p:bldP spid="39" grpId="0"/>
      <p:bldP spid="40" grpId="0"/>
      <p:bldP spid="43" grpId="0"/>
      <p:bldP spid="44" grpId="0"/>
      <p:bldP spid="4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0224" y="143554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선택한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Device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Plugin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가져오기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326703" y="197794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0223" y="221079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읽어들이기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26702" y="2764693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0223" y="298603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크기를 지정하고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준비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29617" y="3543582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90223" y="376128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Plugin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Load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2318328" y="4311539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90223" y="4536526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입력영상을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Load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90223" y="5311771"/>
            <a:ext cx="3257032" cy="500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Infer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2318327" y="5090651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0223" y="6087016"/>
            <a:ext cx="3257032" cy="50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Inference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결과 표시하기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2318326" y="5865450"/>
            <a:ext cx="184071" cy="16793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294A7A-F762-D44B-9FC3-E029D2AD4B88}"/>
              </a:ext>
            </a:extLst>
          </p:cNvPr>
          <p:cNvSpPr txBox="1"/>
          <p:nvPr/>
        </p:nvSpPr>
        <p:spPr>
          <a:xfrm>
            <a:off x="4374575" y="2415575"/>
            <a:ext cx="700536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res =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exec_net.infer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(inputs={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input_blob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images})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E1A067-E340-D84C-B9F2-38D7C6D7FC46}"/>
              </a:ext>
            </a:extLst>
          </p:cNvPr>
          <p:cNvSpPr txBox="1"/>
          <p:nvPr/>
        </p:nvSpPr>
        <p:spPr>
          <a:xfrm>
            <a:off x="4273835" y="2032197"/>
            <a:ext cx="109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추론하기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F6AA05-6CC0-9042-A2F7-B0DB3EAFCD0F}"/>
              </a:ext>
            </a:extLst>
          </p:cNvPr>
          <p:cNvSpPr txBox="1"/>
          <p:nvPr/>
        </p:nvSpPr>
        <p:spPr>
          <a:xfrm>
            <a:off x="4374575" y="4465068"/>
            <a:ext cx="6992807" cy="1631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res[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out_blob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print('Top 3 results:')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top_ind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np.argsort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)[0][:-4:-1]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for id in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top_ind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print('label #{} : {:0.2f}'.format(id,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[0][id]))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F3B3C6-2CC7-F44B-8306-83DE98AD1988}"/>
              </a:ext>
            </a:extLst>
          </p:cNvPr>
          <p:cNvSpPr txBox="1"/>
          <p:nvPr/>
        </p:nvSpPr>
        <p:spPr>
          <a:xfrm>
            <a:off x="4272694" y="3942207"/>
            <a:ext cx="710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결과 표출하기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0E3B1-2A55-4DCA-ABF9-BF0DDF38578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25079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4499" y="1150948"/>
            <a:ext cx="8816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오프라인 추론 주요 코드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500" y="1533465"/>
            <a:ext cx="10290502" cy="4524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 = cv2.imread('/home/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intel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/caffe/data/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cifar10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/paper/2017-03-30 07.05.36.jpg', cv2.IMREAD_COLOR)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height, width, _ = 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img.shape</a:t>
            </a:r>
            <a:endParaRPr kumimoji="0" lang="en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n, c, h, w = 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net.inputs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input_blob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].shape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img2 = 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</a:t>
            </a:r>
            <a:endParaRPr kumimoji="0" lang="en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if height != h or width != 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    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img2 = cv2.resize(img, (w, h))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img2 = img2.transpose((2, 0, 1))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images = 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np.ndarray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(shape=(n, c, h, w))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mages[0] = img2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res = 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exec_net.infer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(inputs={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input_blob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images})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probs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res[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out_blob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print('Top 3 results:')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top_ind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np.argsort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probs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)[0][:-4:-1]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for id in 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top_ind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  print('label #{} : {:0.2f}'.format(id, </a:t>
            </a:r>
            <a:r>
              <a:rPr kumimoji="0" lang="en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probs</a:t>
            </a:r>
            <a:r>
              <a:rPr kumimoji="0" lang="en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[0][id]))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34626-772B-FB47-9BFD-A776794AF695}"/>
              </a:ext>
            </a:extLst>
          </p:cNvPr>
          <p:cNvSpPr txBox="1"/>
          <p:nvPr/>
        </p:nvSpPr>
        <p:spPr>
          <a:xfrm>
            <a:off x="814499" y="629348"/>
            <a:ext cx="177644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실시간 추론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9EDB7-4D74-41A3-8805-7F672786133D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15136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1786" y="841187"/>
            <a:ext cx="8816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실시간으로 자른 이미지 적용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1786" y="1492498"/>
            <a:ext cx="10037114" cy="4524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</a:t>
            </a:r>
            <a:r>
              <a:rPr kumimoji="0" lang="en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cut_frame</a:t>
            </a:r>
            <a:endParaRPr kumimoji="0" lang="en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height, width, _ =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img.shape</a:t>
            </a:r>
            <a:endParaRPr kumimoji="0" lang="en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n, c, h, w =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net.inputs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input_blob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].shape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img2 =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</a:t>
            </a:r>
            <a:endParaRPr kumimoji="0" lang="en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if height != h or width != 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  img2 = cv2.resize(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(w, h))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img2 = img2.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transpose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((2, 0, 1))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images =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np.ndarray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(shape=(n, c, h, w))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mages[0] = img2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res =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exec_net.infer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(inputs={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input_blob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images})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probs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res[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out_blob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print('Top 3 results:')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top_ind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np.argsort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probs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)[0][:-4:-1]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for id in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top_ind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  print('label #{} : {:0.2f}'.format(id, 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probs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[0][id]))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77323-3A9C-4AED-88EB-961A460BFCB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13090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769" y="896271"/>
            <a:ext cx="8816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일정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인식율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이상만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770" y="1344890"/>
            <a:ext cx="10169318" cy="1631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id =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np.argsort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)[0][:-2:-1][0]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[0][id]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name = [‘rock’, ‘paper’, ‘scissors’]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inf_res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‘’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if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prob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&gt;= 0.6: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inf_res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= name[id]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16B80-F5CB-C241-8692-D75C8E8CEF44}"/>
              </a:ext>
            </a:extLst>
          </p:cNvPr>
          <p:cNvSpPr txBox="1"/>
          <p:nvPr/>
        </p:nvSpPr>
        <p:spPr>
          <a:xfrm>
            <a:off x="990769" y="3443975"/>
            <a:ext cx="8816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결과 화면에 출력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2F76A-6B6F-EC42-98AB-84B133862F2C}"/>
              </a:ext>
            </a:extLst>
          </p:cNvPr>
          <p:cNvSpPr txBox="1"/>
          <p:nvPr/>
        </p:nvSpPr>
        <p:spPr>
          <a:xfrm>
            <a:off x="990770" y="3947997"/>
            <a:ext cx="10169318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if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inf_res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!= ‘’: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    cv2.putText(frame,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inf_res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(10, 50), cv2.FONT_HERSHEY_SIMPLEX, 2.0, (0,255,0), </a:t>
            </a:r>
            <a:r>
              <a:rPr kumimoji="0" lang="en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lineType</a:t>
            </a: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=cv2.LINE_AA)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cv2.imshow(frame, 'view', frame)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8B260-64A4-4CA4-A9B5-F602A2988D77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93461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7550" y="856596"/>
            <a:ext cx="8816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추론 샘플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코드 실행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551" y="1239113"/>
            <a:ext cx="10334570" cy="7078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cd ~/sample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$   python3 rt_inference.py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A641FE-F4ED-764E-8536-37BDA3B7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778" y="2428668"/>
            <a:ext cx="6269345" cy="3704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3D5CC1-A1F3-43A4-883B-F017183E7A9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OpenVINO</a:t>
            </a:r>
            <a:r>
              <a:rPr lang="en-US" altLang="ko-KR" sz="3200" dirty="0"/>
              <a:t> </a:t>
            </a:r>
            <a:r>
              <a:rPr lang="ko-KR" altLang="en-US" sz="3200" dirty="0"/>
              <a:t>를 이용하여 </a:t>
            </a:r>
            <a:r>
              <a:rPr lang="en-US" altLang="ko-KR" sz="3200" dirty="0"/>
              <a:t>Caffe Cifar10 </a:t>
            </a:r>
            <a:r>
              <a:rPr lang="ko-KR" altLang="en-US" sz="3200" dirty="0"/>
              <a:t>추론하기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0393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1605662" y="2405655"/>
            <a:ext cx="9367138" cy="2166346"/>
          </a:xfrm>
        </p:spPr>
        <p:txBody>
          <a:bodyPr/>
          <a:lstStyle/>
          <a:p>
            <a:r>
              <a:rPr lang="ko-KR" altLang="en-US" sz="8800" b="1" dirty="0"/>
              <a:t>수고 하셨습니다</a:t>
            </a:r>
            <a:r>
              <a:rPr lang="en-US" altLang="ko-KR" sz="8800" b="1" dirty="0"/>
              <a:t> 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1506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3D4D549-2156-47F5-A59A-B1832A89CA70}"/>
              </a:ext>
            </a:extLst>
          </p:cNvPr>
          <p:cNvSpPr txBox="1"/>
          <p:nvPr/>
        </p:nvSpPr>
        <p:spPr>
          <a:xfrm>
            <a:off x="838200" y="711659"/>
            <a:ext cx="1062381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5. OpenCV 3 ➤ OpenCV 4 command  (Intel </a:t>
            </a:r>
            <a:r>
              <a:rPr lang="en-US" altLang="ko-KR" sz="2000" dirty="0" err="1"/>
              <a:t>OpenVINO</a:t>
            </a:r>
            <a:r>
              <a:rPr lang="en-US" altLang="ko-KR" sz="2000" dirty="0"/>
              <a:t> 2019 use CV4)  </a:t>
            </a:r>
            <a:endParaRPr lang="ko-KR" altLang="en-US" sz="2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D62336-BF76-8049-B005-6A2DB5AB5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1759"/>
              </p:ext>
            </p:extLst>
          </p:nvPr>
        </p:nvGraphicFramePr>
        <p:xfrm>
          <a:off x="838200" y="1234440"/>
          <a:ext cx="1062381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1905">
                  <a:extLst>
                    <a:ext uri="{9D8B030D-6E8A-4147-A177-3AD203B41FA5}">
                      <a16:colId xmlns:a16="http://schemas.microsoft.com/office/drawing/2014/main" val="3760340628"/>
                    </a:ext>
                  </a:extLst>
                </a:gridCol>
                <a:gridCol w="5311905">
                  <a:extLst>
                    <a:ext uri="{9D8B030D-6E8A-4147-A177-3AD203B41FA5}">
                      <a16:colId xmlns:a16="http://schemas.microsoft.com/office/drawing/2014/main" val="2628919821"/>
                    </a:ext>
                  </a:extLst>
                </a:gridCol>
              </a:tblGrid>
              <a:tr h="364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OpenCV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OpenCV 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939401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CV_LOAD_IMAGE_COLOR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cv::IMREAD_COLOR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57082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CV_CAP_PROP_FRAME_COUNT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cv::CAP_PROP_FRAME_COUNT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7460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CV_FILLED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cv::FILLED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749163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CV_FOURCC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</a:t>
                      </a:r>
                      <a:r>
                        <a:rPr lang="en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VideoWriter</a:t>
                      </a: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fourcc</a:t>
                      </a: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93405"/>
                  </a:ext>
                </a:extLst>
              </a:tr>
              <a:tr h="36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CV_LOAD_IMAGE_GRAYSCALE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cv::IMREAD_GRAYSCALE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27217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65FB6AC-82F0-4F47-A17B-6C29083B8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49055"/>
              </p:ext>
            </p:extLst>
          </p:nvPr>
        </p:nvGraphicFramePr>
        <p:xfrm>
          <a:off x="838200" y="3551671"/>
          <a:ext cx="10623810" cy="3291840"/>
        </p:xfrm>
        <a:graphic>
          <a:graphicData uri="http://schemas.openxmlformats.org/drawingml/2006/table">
            <a:tbl>
              <a:tblPr/>
              <a:tblGrid>
                <a:gridCol w="5311905">
                  <a:extLst>
                    <a:ext uri="{9D8B030D-6E8A-4147-A177-3AD203B41FA5}">
                      <a16:colId xmlns:a16="http://schemas.microsoft.com/office/drawing/2014/main" val="3287573389"/>
                    </a:ext>
                  </a:extLst>
                </a:gridCol>
                <a:gridCol w="5311905">
                  <a:extLst>
                    <a:ext uri="{9D8B030D-6E8A-4147-A177-3AD203B41FA5}">
                      <a16:colId xmlns:a16="http://schemas.microsoft.com/office/drawing/2014/main" val="647064925"/>
                    </a:ext>
                  </a:extLst>
                </a:gridCol>
              </a:tblGrid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 dirty="0">
                          <a:effectLst/>
                          <a:latin typeface="Helvetica" pitchFamily="2" charset="0"/>
                        </a:rPr>
                        <a:t>OpenCV 3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의 상수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OpenCV 4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에서 변경된 상수 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6101"/>
                  </a:ext>
                </a:extLst>
              </a:tr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CV_BGR2GRAY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cv::COLOR_BGR2GRAY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650728"/>
                  </a:ext>
                </a:extLst>
              </a:tr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CV_THRESH_BINARY_INV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cv::THRESH_BINARY_INV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24330"/>
                  </a:ext>
                </a:extLst>
              </a:tr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CV_THRESH_OTSU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cv::THRESH_OTSU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45176"/>
                  </a:ext>
                </a:extLst>
              </a:tr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CV_GRAY2BGR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cv::COLOR_GRAY2BGR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87328"/>
                  </a:ext>
                </a:extLst>
              </a:tr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CV_BGR2YCrCb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cv::COLOR_BGR2YCrCb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623216"/>
                  </a:ext>
                </a:extLst>
              </a:tr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CV_YCrCb2BGR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cv::COLOR_YCrCb2BGR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170543"/>
                  </a:ext>
                </a:extLst>
              </a:tr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CV_IMWRITE_JPEG_QUALITY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cv::IMWRITE_JPEG_QUALITY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32235"/>
                  </a:ext>
                </a:extLst>
              </a:tr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CV_LOAD_IMAGE_COLOR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cv::IMREAD_COLOR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615783"/>
                  </a:ext>
                </a:extLst>
              </a:tr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CV_BGR2HSV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cv::COLOR_BGR2HSV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2053"/>
                  </a:ext>
                </a:extLst>
              </a:tr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CV_BGR2Lab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cv::COLOR_BGR2Lab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877324"/>
                  </a:ext>
                </a:extLst>
              </a:tr>
              <a:tr h="254660">
                <a:tc>
                  <a:txBody>
                    <a:bodyPr/>
                    <a:lstStyle/>
                    <a:p>
                      <a:pPr algn="just"/>
                      <a:r>
                        <a:rPr lang="en">
                          <a:effectLst/>
                          <a:latin typeface="Helvetica" pitchFamily="2" charset="0"/>
                        </a:rPr>
                        <a:t>CV_HSV2BGR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dirty="0">
                          <a:effectLst/>
                          <a:latin typeface="Helvetica" pitchFamily="2" charset="0"/>
                        </a:rPr>
                        <a:t>cv::COLOR_HSV2BGR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98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4100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AF2BCD-73EB-4B5A-BE30-1B650973EBD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환경 설정 </a:t>
            </a:r>
            <a:r>
              <a:rPr lang="en-US" altLang="ko-KR" sz="3200" dirty="0"/>
              <a:t>– OpenCV </a:t>
            </a:r>
            <a:r>
              <a:rPr lang="ko-KR" altLang="en-US" sz="3200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054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 </a:t>
            </a:r>
            <a:r>
              <a:rPr lang="en-US" altLang="ko-KR" sz="3200" dirty="0"/>
              <a:t>Caffe Cifar10</a:t>
            </a:r>
            <a:r>
              <a:rPr lang="ko-KR" altLang="en-US" sz="3200" dirty="0"/>
              <a:t>의 기본 데이터셋으로 모델 학습 하기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80684" y="948690"/>
            <a:ext cx="116306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ko-KR" altLang="en-US" sz="2400" dirty="0"/>
              <a:t>순서 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Intel Caffe</a:t>
            </a:r>
            <a:r>
              <a:rPr lang="ko-KR" altLang="en-US" sz="2400" dirty="0"/>
              <a:t>가 </a:t>
            </a:r>
            <a:r>
              <a:rPr lang="en-US" altLang="ko-KR" sz="2400" dirty="0"/>
              <a:t> </a:t>
            </a:r>
            <a:r>
              <a:rPr lang="ko-KR" altLang="en-US" sz="2400" dirty="0"/>
              <a:t>설치되어 있고 </a:t>
            </a:r>
            <a:r>
              <a:rPr lang="en-US" altLang="ko-KR" sz="2400" dirty="0" err="1"/>
              <a:t>OpenVINO</a:t>
            </a:r>
            <a:r>
              <a:rPr lang="en-US" altLang="ko-KR" sz="2400" dirty="0"/>
              <a:t> </a:t>
            </a:r>
            <a:r>
              <a:rPr lang="ko-KR" altLang="en-US" sz="2400" dirty="0"/>
              <a:t>가 설치 되어 있다면</a:t>
            </a:r>
            <a:r>
              <a:rPr lang="en-US" altLang="ko-KR" sz="2400" dirty="0"/>
              <a:t>, </a:t>
            </a:r>
          </a:p>
          <a:p>
            <a:pPr lvl="3"/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Cifar10 data</a:t>
            </a:r>
            <a:r>
              <a:rPr lang="ko-KR" altLang="en-US" sz="2400" dirty="0"/>
              <a:t> </a:t>
            </a:r>
            <a:r>
              <a:rPr lang="en-US" altLang="ko-KR" sz="2400" dirty="0"/>
              <a:t>set</a:t>
            </a:r>
            <a:r>
              <a:rPr lang="ko-KR" altLang="en-US" sz="2400" dirty="0"/>
              <a:t> 가져오기</a:t>
            </a:r>
            <a:r>
              <a:rPr lang="en-US" altLang="ko-KR" sz="2400" dirty="0"/>
              <a:t>(download).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Download </a:t>
            </a:r>
            <a:r>
              <a:rPr lang="ko-KR" altLang="en-US" sz="2400" dirty="0"/>
              <a:t>된 </a:t>
            </a:r>
            <a:r>
              <a:rPr lang="en-US" altLang="ko-KR" sz="2400" dirty="0"/>
              <a:t>Data</a:t>
            </a:r>
            <a:r>
              <a:rPr lang="ko-KR" altLang="en-US" sz="2400" dirty="0"/>
              <a:t>로 </a:t>
            </a:r>
            <a:r>
              <a:rPr lang="en-US" altLang="ko-KR" sz="2400" dirty="0"/>
              <a:t>database </a:t>
            </a:r>
            <a:r>
              <a:rPr lang="ko-KR" altLang="en-US" sz="2400" dirty="0"/>
              <a:t>만들기</a:t>
            </a:r>
            <a:r>
              <a:rPr lang="en-US" altLang="ko-KR" sz="24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기본 구성 으로 데이터 학습</a:t>
            </a:r>
            <a:r>
              <a:rPr lang="en-US" altLang="ko-KR" sz="2400" dirty="0"/>
              <a:t>/ </a:t>
            </a:r>
            <a:r>
              <a:rPr lang="ko-KR" altLang="en-US" sz="2400" dirty="0"/>
              <a:t>학습중 </a:t>
            </a:r>
            <a:r>
              <a:rPr lang="en-US" altLang="ko-KR" sz="2400" dirty="0"/>
              <a:t>accuracy and loss.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학습된 모델 확인</a:t>
            </a:r>
            <a:r>
              <a:rPr lang="en-US" altLang="ko-KR" sz="2400" dirty="0"/>
              <a:t>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0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heme4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4" id="{B263C397-AFDD-4E22-8F54-374F23922FDD}" vid="{6243BB3B-57FB-40F7-9059-36A6CE356384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2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3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4.xml><?xml version="1.0" encoding="utf-8"?>
<Control xmlns="http://schemas.microsoft.com/VisualStudio/2011/storyboarding/control">
  <Id Name="5488742f-eb96-4e89-9083-87a9972156ff" Revision="1" Stencil="System.MyShapes" StencilVersion="1.0"/>
</Control>
</file>

<file path=customXml/itemProps1.xml><?xml version="1.0" encoding="utf-8"?>
<ds:datastoreItem xmlns:ds="http://schemas.openxmlformats.org/officeDocument/2006/customXml" ds:itemID="{F4D13DC5-972B-454C-AADA-54CCCE1EF6B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00E3D58-2D35-4809-8954-C6A1EC824713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69F761D-FC45-49EE-92DC-DB1D4F328548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EC316CD-9EF9-4065-B4BA-A4292BD75FA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5354</TotalTime>
  <Words>5675</Words>
  <Application>Microsoft Office PowerPoint</Application>
  <PresentationFormat>Widescreen</PresentationFormat>
  <Paragraphs>984</Paragraphs>
  <Slides>78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78</vt:i4>
      </vt:variant>
    </vt:vector>
  </HeadingPairs>
  <TitlesOfParts>
    <vt:vector size="93" baseType="lpstr">
      <vt:lpstr>맑은 고딕</vt:lpstr>
      <vt:lpstr>Arial</vt:lpstr>
      <vt:lpstr>Arial Black</vt:lpstr>
      <vt:lpstr>Calibri</vt:lpstr>
      <vt:lpstr>Calibri Light</vt:lpstr>
      <vt:lpstr>Courier New</vt:lpstr>
      <vt:lpstr>Helvetica</vt:lpstr>
      <vt:lpstr>Intel Clear</vt:lpstr>
      <vt:lpstr>Intel Clear Pro</vt:lpstr>
      <vt:lpstr>Wingdings</vt:lpstr>
      <vt:lpstr>Office Theme</vt:lpstr>
      <vt:lpstr>Int_PPT Template_ClearPro_16x9</vt:lpstr>
      <vt:lpstr>Theme4</vt:lpstr>
      <vt:lpstr>1_Office Theme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Parameters</vt:lpstr>
      <vt:lpstr>PowerPoint Presentation</vt:lpstr>
      <vt:lpstr>PowerPoint Presentation</vt:lpstr>
      <vt:lpstr>PowerPoint Presentation</vt:lpstr>
      <vt:lpstr>PowerPoint Presentation</vt:lpstr>
      <vt:lpstr>로컬 응답 정규화 (LRN) </vt:lpstr>
      <vt:lpstr>PowerPoint Presentation</vt:lpstr>
      <vt:lpstr>Regularization (Weight Decay)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Nets, Layers, and Bolbs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수고 하셨습니다 !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OpenVINO Toolkit 소개  및   사용 해 보기</dc:title>
  <dc:creator>Park, Seunghyuk H</dc:creator>
  <cp:keywords>CTPClassification=CTP_NT</cp:keywords>
  <cp:lastModifiedBy>Lee, Ike</cp:lastModifiedBy>
  <cp:revision>381</cp:revision>
  <dcterms:created xsi:type="dcterms:W3CDTF">2018-06-16T22:45:16Z</dcterms:created>
  <dcterms:modified xsi:type="dcterms:W3CDTF">2020-01-16T12:33:59Z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57753a89-a65a-4202-aa96-fb0113673b2f</vt:lpwstr>
  </property>
  <property fmtid="{D5CDD505-2E9C-101B-9397-08002B2CF9AE}" pid="3" name="CTP_TimeStamp">
    <vt:lpwstr>2020-01-16 12:33:58Z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Tfs.IsStoryboard">
    <vt:bool>true</vt:bool>
  </property>
</Properties>
</file>